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5" r:id="rId4"/>
  </p:sldMasterIdLst>
  <p:notesMasterIdLst>
    <p:notesMasterId r:id="rId30"/>
  </p:notesMasterIdLst>
  <p:sldIdLst>
    <p:sldId id="751" r:id="rId5"/>
    <p:sldId id="752" r:id="rId6"/>
    <p:sldId id="760" r:id="rId7"/>
    <p:sldId id="777" r:id="rId8"/>
    <p:sldId id="742" r:id="rId9"/>
    <p:sldId id="778" r:id="rId10"/>
    <p:sldId id="405" r:id="rId11"/>
    <p:sldId id="780" r:id="rId12"/>
    <p:sldId id="779" r:id="rId13"/>
    <p:sldId id="781" r:id="rId14"/>
    <p:sldId id="782" r:id="rId15"/>
    <p:sldId id="406" r:id="rId16"/>
    <p:sldId id="525" r:id="rId17"/>
    <p:sldId id="534" r:id="rId18"/>
    <p:sldId id="531" r:id="rId19"/>
    <p:sldId id="527" r:id="rId20"/>
    <p:sldId id="544" r:id="rId21"/>
    <p:sldId id="528" r:id="rId22"/>
    <p:sldId id="543" r:id="rId23"/>
    <p:sldId id="533" r:id="rId24"/>
    <p:sldId id="761" r:id="rId25"/>
    <p:sldId id="747" r:id="rId26"/>
    <p:sldId id="750" r:id="rId27"/>
    <p:sldId id="770" r:id="rId28"/>
    <p:sldId id="773" r:id="rId29"/>
  </p:sldIdLst>
  <p:sldSz cx="12192000" cy="6858000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 Lay Kock" initials="CLK" lastIdx="1" clrIdx="0">
    <p:extLst>
      <p:ext uri="{19B8F6BF-5375-455C-9EA6-DF929625EA0E}">
        <p15:presenceInfo xmlns:p15="http://schemas.microsoft.com/office/powerpoint/2012/main" userId="S::lkchan@staff.main.ntu.edu.sg::8cbeb8e6-ffa9-468a-b032-3529ab8d8be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29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BC3C41-0B10-4AAD-92EA-B96AAF6884F6}" v="14" dt="2020-07-31T02:09:41.1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8"/>
  </p:normalViewPr>
  <p:slideViewPr>
    <p:cSldViewPr snapToGrid="0">
      <p:cViewPr varScale="1">
        <p:scale>
          <a:sx n="105" d="100"/>
          <a:sy n="105" d="100"/>
        </p:scale>
        <p:origin x="7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ger Winder" userId="0aa08e4c61e54509" providerId="LiveId" clId="{55BC3C41-0B10-4AAD-92EA-B96AAF6884F6}"/>
    <pc:docChg chg="custSel modSld">
      <pc:chgData name="Roger Winder" userId="0aa08e4c61e54509" providerId="LiveId" clId="{55BC3C41-0B10-4AAD-92EA-B96AAF6884F6}" dt="2020-07-31T02:11:06.710" v="58" actId="403"/>
      <pc:docMkLst>
        <pc:docMk/>
      </pc:docMkLst>
      <pc:sldChg chg="modSp mod">
        <pc:chgData name="Roger Winder" userId="0aa08e4c61e54509" providerId="LiveId" clId="{55BC3C41-0B10-4AAD-92EA-B96AAF6884F6}" dt="2020-07-31T02:11:06.710" v="58" actId="403"/>
        <pc:sldMkLst>
          <pc:docMk/>
          <pc:sldMk cId="416786990" sldId="762"/>
        </pc:sldMkLst>
        <pc:spChg chg="mod">
          <ac:chgData name="Roger Winder" userId="0aa08e4c61e54509" providerId="LiveId" clId="{55BC3C41-0B10-4AAD-92EA-B96AAF6884F6}" dt="2020-07-31T02:11:06.710" v="58" actId="403"/>
          <ac:spMkLst>
            <pc:docMk/>
            <pc:sldMk cId="416786990" sldId="762"/>
            <ac:spMk id="3" creationId="{A173E2FF-A896-4479-A903-8CA4CDFC2E5B}"/>
          </ac:spMkLst>
        </pc:spChg>
      </pc:sldChg>
      <pc:sldChg chg="modSp mod">
        <pc:chgData name="Roger Winder" userId="0aa08e4c61e54509" providerId="LiveId" clId="{55BC3C41-0B10-4AAD-92EA-B96AAF6884F6}" dt="2020-07-31T02:10:41.550" v="53" actId="27636"/>
        <pc:sldMkLst>
          <pc:docMk/>
          <pc:sldMk cId="3014255653" sldId="770"/>
        </pc:sldMkLst>
        <pc:spChg chg="mod">
          <ac:chgData name="Roger Winder" userId="0aa08e4c61e54509" providerId="LiveId" clId="{55BC3C41-0B10-4AAD-92EA-B96AAF6884F6}" dt="2020-07-31T02:09:57.838" v="24" actId="14100"/>
          <ac:spMkLst>
            <pc:docMk/>
            <pc:sldMk cId="3014255653" sldId="770"/>
            <ac:spMk id="2" creationId="{55DD9A84-896E-4A29-A01B-751256FC47B3}"/>
          </ac:spMkLst>
        </pc:spChg>
        <pc:spChg chg="mod">
          <ac:chgData name="Roger Winder" userId="0aa08e4c61e54509" providerId="LiveId" clId="{55BC3C41-0B10-4AAD-92EA-B96AAF6884F6}" dt="2020-07-31T02:10:41.550" v="53" actId="27636"/>
          <ac:spMkLst>
            <pc:docMk/>
            <pc:sldMk cId="3014255653" sldId="770"/>
            <ac:spMk id="3" creationId="{97267D5E-1DC2-4C00-B1CB-7957A0522FA1}"/>
          </ac:spMkLst>
        </pc:spChg>
      </pc:sldChg>
      <pc:sldChg chg="modSp">
        <pc:chgData name="Roger Winder" userId="0aa08e4c61e54509" providerId="LiveId" clId="{55BC3C41-0B10-4AAD-92EA-B96AAF6884F6}" dt="2020-07-31T02:09:41.161" v="13" actId="403"/>
        <pc:sldMkLst>
          <pc:docMk/>
          <pc:sldMk cId="362107914" sldId="771"/>
        </pc:sldMkLst>
        <pc:graphicFrameChg chg="mod">
          <ac:chgData name="Roger Winder" userId="0aa08e4c61e54509" providerId="LiveId" clId="{55BC3C41-0B10-4AAD-92EA-B96AAF6884F6}" dt="2020-07-31T02:09:41.161" v="13" actId="403"/>
          <ac:graphicFrameMkLst>
            <pc:docMk/>
            <pc:sldMk cId="362107914" sldId="771"/>
            <ac:graphicFrameMk id="8" creationId="{A7D08722-104D-411E-B2A3-2F3CB2C1772F}"/>
          </ac:graphicFrameMkLst>
        </pc:graphicFrameChg>
      </pc:sldChg>
      <pc:sldChg chg="modSp mod">
        <pc:chgData name="Roger Winder" userId="0aa08e4c61e54509" providerId="LiveId" clId="{55BC3C41-0B10-4AAD-92EA-B96AAF6884F6}" dt="2020-07-31T02:10:25.683" v="46" actId="27636"/>
        <pc:sldMkLst>
          <pc:docMk/>
          <pc:sldMk cId="758964152" sldId="773"/>
        </pc:sldMkLst>
        <pc:spChg chg="mod">
          <ac:chgData name="Roger Winder" userId="0aa08e4c61e54509" providerId="LiveId" clId="{55BC3C41-0B10-4AAD-92EA-B96AAF6884F6}" dt="2020-07-31T02:10:25.683" v="46" actId="27636"/>
          <ac:spMkLst>
            <pc:docMk/>
            <pc:sldMk cId="758964152" sldId="773"/>
            <ac:spMk id="3" creationId="{1B331185-B031-4161-86DE-FE5B8C4D32AE}"/>
          </ac:spMkLst>
        </pc:spChg>
      </pc:sldChg>
      <pc:sldChg chg="modSp mod">
        <pc:chgData name="Roger Winder" userId="0aa08e4c61e54509" providerId="LiveId" clId="{55BC3C41-0B10-4AAD-92EA-B96AAF6884F6}" dt="2020-07-31T02:10:55.597" v="57" actId="27636"/>
        <pc:sldMkLst>
          <pc:docMk/>
          <pc:sldMk cId="452699998" sldId="778"/>
        </pc:sldMkLst>
        <pc:spChg chg="mod">
          <ac:chgData name="Roger Winder" userId="0aa08e4c61e54509" providerId="LiveId" clId="{55BC3C41-0B10-4AAD-92EA-B96AAF6884F6}" dt="2020-07-31T02:10:55.597" v="57" actId="27636"/>
          <ac:spMkLst>
            <pc:docMk/>
            <pc:sldMk cId="452699998" sldId="778"/>
            <ac:spMk id="3" creationId="{2FA9221F-9EB8-45D7-A3C0-399C20C84183}"/>
          </ac:spMkLst>
        </pc:spChg>
      </pc:sldChg>
      <pc:sldChg chg="modSp">
        <pc:chgData name="Roger Winder" userId="0aa08e4c61e54509" providerId="LiveId" clId="{55BC3C41-0B10-4AAD-92EA-B96AAF6884F6}" dt="2020-07-31T02:08:40.412" v="3" actId="255"/>
        <pc:sldMkLst>
          <pc:docMk/>
          <pc:sldMk cId="4268838307" sldId="779"/>
        </pc:sldMkLst>
        <pc:graphicFrameChg chg="mod">
          <ac:chgData name="Roger Winder" userId="0aa08e4c61e54509" providerId="LiveId" clId="{55BC3C41-0B10-4AAD-92EA-B96AAF6884F6}" dt="2020-07-31T02:08:40.412" v="3" actId="255"/>
          <ac:graphicFrameMkLst>
            <pc:docMk/>
            <pc:sldMk cId="4268838307" sldId="779"/>
            <ac:graphicFrameMk id="8" creationId="{9B206194-BDAD-4E5C-B382-98E90FBD33A6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127743-78B8-40D9-9466-42AFB9ADDF4F}" type="doc">
      <dgm:prSet loTypeId="urn:microsoft.com/office/officeart/2016/7/layout/BasicLinearProcessNumbered" loCatId="process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BF9FAC4C-25C5-427F-807B-981B2C3CFADC}">
      <dgm:prSet/>
      <dgm:spPr/>
      <dgm:t>
        <a:bodyPr/>
        <a:lstStyle/>
        <a:p>
          <a:r>
            <a:rPr lang="en-SG" b="1" dirty="0"/>
            <a:t>Install  the Respondus Lockdown Browser on your laptop</a:t>
          </a:r>
        </a:p>
      </dgm:t>
    </dgm:pt>
    <dgm:pt modelId="{BE94158C-3CD5-4FAF-BB9E-865C81AFF92B}" type="parTrans" cxnId="{A27A8055-E445-43EB-AD94-0969290E8A6E}">
      <dgm:prSet/>
      <dgm:spPr/>
      <dgm:t>
        <a:bodyPr/>
        <a:lstStyle/>
        <a:p>
          <a:endParaRPr lang="en-US"/>
        </a:p>
      </dgm:t>
    </dgm:pt>
    <dgm:pt modelId="{0A61041B-5C32-4FE4-B294-AD85CD96D729}" type="sibTrans" cxnId="{A27A8055-E445-43EB-AD94-0969290E8A6E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BDC3758-B36A-42F7-A197-6636845C40DD}">
      <dgm:prSet/>
      <dgm:spPr/>
      <dgm:t>
        <a:bodyPr/>
        <a:lstStyle/>
        <a:p>
          <a:r>
            <a:rPr lang="en-US" b="1" dirty="0"/>
            <a:t>Use Respondus LockDown Browser to take the Practice and Actual Test </a:t>
          </a:r>
          <a:endParaRPr lang="en-US" dirty="0"/>
        </a:p>
      </dgm:t>
    </dgm:pt>
    <dgm:pt modelId="{61006035-CA9E-433A-AD86-97AD2A577434}" type="parTrans" cxnId="{701E2FB6-967E-48E9-83A8-A9902A4CBC80}">
      <dgm:prSet/>
      <dgm:spPr/>
      <dgm:t>
        <a:bodyPr/>
        <a:lstStyle/>
        <a:p>
          <a:endParaRPr lang="en-US"/>
        </a:p>
      </dgm:t>
    </dgm:pt>
    <dgm:pt modelId="{F159204C-0F2A-4F4E-A683-E1105A89041E}" type="sibTrans" cxnId="{701E2FB6-967E-48E9-83A8-A9902A4CBC8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22B06C22-87A7-4320-A4F5-441022E81C7B}">
      <dgm:prSet custT="1"/>
      <dgm:spPr/>
      <dgm:t>
        <a:bodyPr/>
        <a:lstStyle/>
        <a:p>
          <a:r>
            <a:rPr lang="en-SG" sz="1500" b="1" dirty="0"/>
            <a:t>Answer ‘YES’ for the consent statement before taking the actual test</a:t>
          </a:r>
          <a:endParaRPr lang="en-US" sz="1500" dirty="0"/>
        </a:p>
      </dgm:t>
    </dgm:pt>
    <dgm:pt modelId="{3E9B6A41-EFD4-4DD6-A8A4-2F7981A3D73D}" type="parTrans" cxnId="{1CAFBEA8-0232-4CCF-9519-08FA4A6D08EC}">
      <dgm:prSet/>
      <dgm:spPr/>
      <dgm:t>
        <a:bodyPr/>
        <a:lstStyle/>
        <a:p>
          <a:endParaRPr lang="en-US"/>
        </a:p>
      </dgm:t>
    </dgm:pt>
    <dgm:pt modelId="{73F48ACE-CE4C-4DD6-9EF5-5CD4CCF42CC4}" type="sibTrans" cxnId="{1CAFBEA8-0232-4CCF-9519-08FA4A6D08EC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FC878D2D-A304-8048-92B2-ED056BD53EE3}">
      <dgm:prSet/>
      <dgm:spPr/>
      <dgm:t>
        <a:bodyPr/>
        <a:lstStyle/>
        <a:p>
          <a:r>
            <a:rPr lang="en-US" b="1" dirty="0"/>
            <a:t>Check that you can complete the test using LockDown Browser and Monitor (with webcam and microphone) before the actual test</a:t>
          </a:r>
        </a:p>
      </dgm:t>
    </dgm:pt>
    <dgm:pt modelId="{AD37CC6D-1539-F84E-95ED-F2DE35477206}" type="parTrans" cxnId="{BC373B23-7CF8-F244-8C68-7AB0F41E35AD}">
      <dgm:prSet/>
      <dgm:spPr/>
      <dgm:t>
        <a:bodyPr/>
        <a:lstStyle/>
        <a:p>
          <a:endParaRPr lang="en-GB"/>
        </a:p>
      </dgm:t>
    </dgm:pt>
    <dgm:pt modelId="{FE719BD8-8FBF-C74A-8AB3-14AC18579331}" type="sibTrans" cxnId="{BC373B23-7CF8-F244-8C68-7AB0F41E35AD}">
      <dgm:prSet phldrT="3" phldr="0"/>
      <dgm:spPr/>
      <dgm:t>
        <a:bodyPr/>
        <a:lstStyle/>
        <a:p>
          <a:r>
            <a:rPr lang="en-GB"/>
            <a:t>3</a:t>
          </a:r>
        </a:p>
      </dgm:t>
    </dgm:pt>
    <dgm:pt modelId="{D9EB131A-C642-4243-9292-A11D87C79519}" type="pres">
      <dgm:prSet presAssocID="{8F127743-78B8-40D9-9466-42AFB9ADDF4F}" presName="Name0" presStyleCnt="0">
        <dgm:presLayoutVars>
          <dgm:animLvl val="lvl"/>
          <dgm:resizeHandles val="exact"/>
        </dgm:presLayoutVars>
      </dgm:prSet>
      <dgm:spPr/>
    </dgm:pt>
    <dgm:pt modelId="{F518A631-F583-4E05-B4A5-F064D2A96CEB}" type="pres">
      <dgm:prSet presAssocID="{BF9FAC4C-25C5-427F-807B-981B2C3CFADC}" presName="compositeNode" presStyleCnt="0">
        <dgm:presLayoutVars>
          <dgm:bulletEnabled val="1"/>
        </dgm:presLayoutVars>
      </dgm:prSet>
      <dgm:spPr/>
    </dgm:pt>
    <dgm:pt modelId="{C962C3F4-A928-4377-977B-F40C9E29421F}" type="pres">
      <dgm:prSet presAssocID="{BF9FAC4C-25C5-427F-807B-981B2C3CFADC}" presName="bgRect" presStyleLbl="bgAccFollowNode1" presStyleIdx="0" presStyleCnt="4"/>
      <dgm:spPr/>
    </dgm:pt>
    <dgm:pt modelId="{F8C52123-0A58-4860-B265-BBB1A5A508DC}" type="pres">
      <dgm:prSet presAssocID="{0A61041B-5C32-4FE4-B294-AD85CD96D729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AEA3AC4C-B7E8-43EE-8BC3-EC0BF2FE3D56}" type="pres">
      <dgm:prSet presAssocID="{BF9FAC4C-25C5-427F-807B-981B2C3CFADC}" presName="bottomLine" presStyleLbl="alignNode1" presStyleIdx="1" presStyleCnt="8">
        <dgm:presLayoutVars/>
      </dgm:prSet>
      <dgm:spPr/>
    </dgm:pt>
    <dgm:pt modelId="{6BFC5B51-18C8-4E3F-8945-0D274DEAA942}" type="pres">
      <dgm:prSet presAssocID="{BF9FAC4C-25C5-427F-807B-981B2C3CFADC}" presName="nodeText" presStyleLbl="bgAccFollowNode1" presStyleIdx="0" presStyleCnt="4">
        <dgm:presLayoutVars>
          <dgm:bulletEnabled val="1"/>
        </dgm:presLayoutVars>
      </dgm:prSet>
      <dgm:spPr/>
    </dgm:pt>
    <dgm:pt modelId="{D649F5E8-65D4-4B37-8C21-786AD2425462}" type="pres">
      <dgm:prSet presAssocID="{0A61041B-5C32-4FE4-B294-AD85CD96D729}" presName="sibTrans" presStyleCnt="0"/>
      <dgm:spPr/>
    </dgm:pt>
    <dgm:pt modelId="{99C6F293-87E2-40BA-85B5-63B09FFAA28C}" type="pres">
      <dgm:prSet presAssocID="{9BDC3758-B36A-42F7-A197-6636845C40DD}" presName="compositeNode" presStyleCnt="0">
        <dgm:presLayoutVars>
          <dgm:bulletEnabled val="1"/>
        </dgm:presLayoutVars>
      </dgm:prSet>
      <dgm:spPr/>
    </dgm:pt>
    <dgm:pt modelId="{E4680DD9-1B21-4969-8712-C22D7FC8A4CA}" type="pres">
      <dgm:prSet presAssocID="{9BDC3758-B36A-42F7-A197-6636845C40DD}" presName="bgRect" presStyleLbl="bgAccFollowNode1" presStyleIdx="1" presStyleCnt="4"/>
      <dgm:spPr/>
    </dgm:pt>
    <dgm:pt modelId="{D816C932-3C55-4336-B46A-2F5C12293C70}" type="pres">
      <dgm:prSet presAssocID="{F159204C-0F2A-4F4E-A683-E1105A89041E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27B1283C-6301-4621-8E51-0993DF9D950E}" type="pres">
      <dgm:prSet presAssocID="{9BDC3758-B36A-42F7-A197-6636845C40DD}" presName="bottomLine" presStyleLbl="alignNode1" presStyleIdx="3" presStyleCnt="8">
        <dgm:presLayoutVars/>
      </dgm:prSet>
      <dgm:spPr/>
    </dgm:pt>
    <dgm:pt modelId="{9E9EB980-1595-4EB2-A724-D036B8912234}" type="pres">
      <dgm:prSet presAssocID="{9BDC3758-B36A-42F7-A197-6636845C40DD}" presName="nodeText" presStyleLbl="bgAccFollowNode1" presStyleIdx="1" presStyleCnt="4">
        <dgm:presLayoutVars>
          <dgm:bulletEnabled val="1"/>
        </dgm:presLayoutVars>
      </dgm:prSet>
      <dgm:spPr/>
    </dgm:pt>
    <dgm:pt modelId="{1F50AFA0-C28C-4532-8F80-F0113B5E2DC6}" type="pres">
      <dgm:prSet presAssocID="{F159204C-0F2A-4F4E-A683-E1105A89041E}" presName="sibTrans" presStyleCnt="0"/>
      <dgm:spPr/>
    </dgm:pt>
    <dgm:pt modelId="{ADEB2C63-5F24-DA46-802D-1D5D5E127C43}" type="pres">
      <dgm:prSet presAssocID="{FC878D2D-A304-8048-92B2-ED056BD53EE3}" presName="compositeNode" presStyleCnt="0">
        <dgm:presLayoutVars>
          <dgm:bulletEnabled val="1"/>
        </dgm:presLayoutVars>
      </dgm:prSet>
      <dgm:spPr/>
    </dgm:pt>
    <dgm:pt modelId="{B5E37341-CDBE-5641-B62A-C4030F6C8B5F}" type="pres">
      <dgm:prSet presAssocID="{FC878D2D-A304-8048-92B2-ED056BD53EE3}" presName="bgRect" presStyleLbl="bgAccFollowNode1" presStyleIdx="2" presStyleCnt="4"/>
      <dgm:spPr/>
    </dgm:pt>
    <dgm:pt modelId="{855BA4E0-F855-3F40-95F9-C667D8B4EDF7}" type="pres">
      <dgm:prSet presAssocID="{FE719BD8-8FBF-C74A-8AB3-14AC18579331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3A48DFBF-CEC4-8F48-B9C6-9D8A4A2A8B65}" type="pres">
      <dgm:prSet presAssocID="{FC878D2D-A304-8048-92B2-ED056BD53EE3}" presName="bottomLine" presStyleLbl="alignNode1" presStyleIdx="5" presStyleCnt="8">
        <dgm:presLayoutVars/>
      </dgm:prSet>
      <dgm:spPr/>
    </dgm:pt>
    <dgm:pt modelId="{3F3DE2F7-ABEE-1145-BEF8-A2905F04B1C2}" type="pres">
      <dgm:prSet presAssocID="{FC878D2D-A304-8048-92B2-ED056BD53EE3}" presName="nodeText" presStyleLbl="bgAccFollowNode1" presStyleIdx="2" presStyleCnt="4">
        <dgm:presLayoutVars>
          <dgm:bulletEnabled val="1"/>
        </dgm:presLayoutVars>
      </dgm:prSet>
      <dgm:spPr/>
    </dgm:pt>
    <dgm:pt modelId="{B921E8C2-478B-3149-9CF4-813812B979AF}" type="pres">
      <dgm:prSet presAssocID="{FE719BD8-8FBF-C74A-8AB3-14AC18579331}" presName="sibTrans" presStyleCnt="0"/>
      <dgm:spPr/>
    </dgm:pt>
    <dgm:pt modelId="{D46E796D-A2EC-4378-974D-659682F9630B}" type="pres">
      <dgm:prSet presAssocID="{22B06C22-87A7-4320-A4F5-441022E81C7B}" presName="compositeNode" presStyleCnt="0">
        <dgm:presLayoutVars>
          <dgm:bulletEnabled val="1"/>
        </dgm:presLayoutVars>
      </dgm:prSet>
      <dgm:spPr/>
    </dgm:pt>
    <dgm:pt modelId="{F3DA1B73-6F36-4E2F-8896-B3B8D20962D4}" type="pres">
      <dgm:prSet presAssocID="{22B06C22-87A7-4320-A4F5-441022E81C7B}" presName="bgRect" presStyleLbl="bgAccFollowNode1" presStyleIdx="3" presStyleCnt="4" custScaleX="125417"/>
      <dgm:spPr/>
    </dgm:pt>
    <dgm:pt modelId="{13811D43-0362-4971-B4C1-749417AB91B8}" type="pres">
      <dgm:prSet presAssocID="{73F48ACE-CE4C-4DD6-9EF5-5CD4CCF42CC4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6D09D13E-4B65-44E3-A4FD-914706595723}" type="pres">
      <dgm:prSet presAssocID="{22B06C22-87A7-4320-A4F5-441022E81C7B}" presName="bottomLine" presStyleLbl="alignNode1" presStyleIdx="7" presStyleCnt="8">
        <dgm:presLayoutVars/>
      </dgm:prSet>
      <dgm:spPr/>
    </dgm:pt>
    <dgm:pt modelId="{1B053871-860C-4511-BE0D-CD168BC4A06D}" type="pres">
      <dgm:prSet presAssocID="{22B06C22-87A7-4320-A4F5-441022E81C7B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BC373B23-7CF8-F244-8C68-7AB0F41E35AD}" srcId="{8F127743-78B8-40D9-9466-42AFB9ADDF4F}" destId="{FC878D2D-A304-8048-92B2-ED056BD53EE3}" srcOrd="2" destOrd="0" parTransId="{AD37CC6D-1539-F84E-95ED-F2DE35477206}" sibTransId="{FE719BD8-8FBF-C74A-8AB3-14AC18579331}"/>
    <dgm:cxn modelId="{A27A8055-E445-43EB-AD94-0969290E8A6E}" srcId="{8F127743-78B8-40D9-9466-42AFB9ADDF4F}" destId="{BF9FAC4C-25C5-427F-807B-981B2C3CFADC}" srcOrd="0" destOrd="0" parTransId="{BE94158C-3CD5-4FAF-BB9E-865C81AFF92B}" sibTransId="{0A61041B-5C32-4FE4-B294-AD85CD96D729}"/>
    <dgm:cxn modelId="{6651317A-290F-7340-8F7E-0ED392564D9A}" type="presOf" srcId="{FC878D2D-A304-8048-92B2-ED056BD53EE3}" destId="{3F3DE2F7-ABEE-1145-BEF8-A2905F04B1C2}" srcOrd="1" destOrd="0" presId="urn:microsoft.com/office/officeart/2016/7/layout/BasicLinearProcessNumbered"/>
    <dgm:cxn modelId="{09E14A7A-F4B4-4E00-9780-092C1E694886}" type="presOf" srcId="{BF9FAC4C-25C5-427F-807B-981B2C3CFADC}" destId="{C962C3F4-A928-4377-977B-F40C9E29421F}" srcOrd="0" destOrd="0" presId="urn:microsoft.com/office/officeart/2016/7/layout/BasicLinearProcessNumbered"/>
    <dgm:cxn modelId="{2F8B5E81-1A0C-4F20-A657-AF8483A10D40}" type="presOf" srcId="{8F127743-78B8-40D9-9466-42AFB9ADDF4F}" destId="{D9EB131A-C642-4243-9292-A11D87C79519}" srcOrd="0" destOrd="0" presId="urn:microsoft.com/office/officeart/2016/7/layout/BasicLinearProcessNumbered"/>
    <dgm:cxn modelId="{FB4EED91-3DB6-48A8-83F7-ECBAB3E8DEDD}" type="presOf" srcId="{22B06C22-87A7-4320-A4F5-441022E81C7B}" destId="{F3DA1B73-6F36-4E2F-8896-B3B8D20962D4}" srcOrd="0" destOrd="0" presId="urn:microsoft.com/office/officeart/2016/7/layout/BasicLinearProcessNumbered"/>
    <dgm:cxn modelId="{581EF595-744E-42B6-A920-8533C9D78687}" type="presOf" srcId="{22B06C22-87A7-4320-A4F5-441022E81C7B}" destId="{1B053871-860C-4511-BE0D-CD168BC4A06D}" srcOrd="1" destOrd="0" presId="urn:microsoft.com/office/officeart/2016/7/layout/BasicLinearProcessNumbered"/>
    <dgm:cxn modelId="{1CAFBEA8-0232-4CCF-9519-08FA4A6D08EC}" srcId="{8F127743-78B8-40D9-9466-42AFB9ADDF4F}" destId="{22B06C22-87A7-4320-A4F5-441022E81C7B}" srcOrd="3" destOrd="0" parTransId="{3E9B6A41-EFD4-4DD6-A8A4-2F7981A3D73D}" sibTransId="{73F48ACE-CE4C-4DD6-9EF5-5CD4CCF42CC4}"/>
    <dgm:cxn modelId="{BCA4B4B4-2F43-46F5-9108-F9F912567DD6}" type="presOf" srcId="{F159204C-0F2A-4F4E-A683-E1105A89041E}" destId="{D816C932-3C55-4336-B46A-2F5C12293C70}" srcOrd="0" destOrd="0" presId="urn:microsoft.com/office/officeart/2016/7/layout/BasicLinearProcessNumbered"/>
    <dgm:cxn modelId="{701E2FB6-967E-48E9-83A8-A9902A4CBC80}" srcId="{8F127743-78B8-40D9-9466-42AFB9ADDF4F}" destId="{9BDC3758-B36A-42F7-A197-6636845C40DD}" srcOrd="1" destOrd="0" parTransId="{61006035-CA9E-433A-AD86-97AD2A577434}" sibTransId="{F159204C-0F2A-4F4E-A683-E1105A89041E}"/>
    <dgm:cxn modelId="{2163ABB9-AF60-7347-82CB-3F05C184F238}" type="presOf" srcId="{FE719BD8-8FBF-C74A-8AB3-14AC18579331}" destId="{855BA4E0-F855-3F40-95F9-C667D8B4EDF7}" srcOrd="0" destOrd="0" presId="urn:microsoft.com/office/officeart/2016/7/layout/BasicLinearProcessNumbered"/>
    <dgm:cxn modelId="{9B0418D1-5ABC-7B4F-9822-C13C7163DD25}" type="presOf" srcId="{FC878D2D-A304-8048-92B2-ED056BD53EE3}" destId="{B5E37341-CDBE-5641-B62A-C4030F6C8B5F}" srcOrd="0" destOrd="0" presId="urn:microsoft.com/office/officeart/2016/7/layout/BasicLinearProcessNumbered"/>
    <dgm:cxn modelId="{523D3BD7-7969-4993-8EE0-5200693E7E73}" type="presOf" srcId="{9BDC3758-B36A-42F7-A197-6636845C40DD}" destId="{E4680DD9-1B21-4969-8712-C22D7FC8A4CA}" srcOrd="0" destOrd="0" presId="urn:microsoft.com/office/officeart/2016/7/layout/BasicLinearProcessNumbered"/>
    <dgm:cxn modelId="{3A6F65E0-6C86-4056-ABCB-37C93E495A59}" type="presOf" srcId="{73F48ACE-CE4C-4DD6-9EF5-5CD4CCF42CC4}" destId="{13811D43-0362-4971-B4C1-749417AB91B8}" srcOrd="0" destOrd="0" presId="urn:microsoft.com/office/officeart/2016/7/layout/BasicLinearProcessNumbered"/>
    <dgm:cxn modelId="{3DD7AEE4-8E37-4352-8515-C2B9354FD617}" type="presOf" srcId="{BF9FAC4C-25C5-427F-807B-981B2C3CFADC}" destId="{6BFC5B51-18C8-4E3F-8945-0D274DEAA942}" srcOrd="1" destOrd="0" presId="urn:microsoft.com/office/officeart/2016/7/layout/BasicLinearProcessNumbered"/>
    <dgm:cxn modelId="{124FC0EB-10E2-4CB7-9726-FC47B3CF76F8}" type="presOf" srcId="{0A61041B-5C32-4FE4-B294-AD85CD96D729}" destId="{F8C52123-0A58-4860-B265-BBB1A5A508DC}" srcOrd="0" destOrd="0" presId="urn:microsoft.com/office/officeart/2016/7/layout/BasicLinearProcessNumbered"/>
    <dgm:cxn modelId="{AF1E1DEF-F7F4-47F3-896D-B766E96C68FE}" type="presOf" srcId="{9BDC3758-B36A-42F7-A197-6636845C40DD}" destId="{9E9EB980-1595-4EB2-A724-D036B8912234}" srcOrd="1" destOrd="0" presId="urn:microsoft.com/office/officeart/2016/7/layout/BasicLinearProcessNumbered"/>
    <dgm:cxn modelId="{FAD076E5-28FC-4420-8A38-D6C2E4BE8131}" type="presParOf" srcId="{D9EB131A-C642-4243-9292-A11D87C79519}" destId="{F518A631-F583-4E05-B4A5-F064D2A96CEB}" srcOrd="0" destOrd="0" presId="urn:microsoft.com/office/officeart/2016/7/layout/BasicLinearProcessNumbered"/>
    <dgm:cxn modelId="{2B5ECD44-4DDE-4D2A-98F7-D608828B360D}" type="presParOf" srcId="{F518A631-F583-4E05-B4A5-F064D2A96CEB}" destId="{C962C3F4-A928-4377-977B-F40C9E29421F}" srcOrd="0" destOrd="0" presId="urn:microsoft.com/office/officeart/2016/7/layout/BasicLinearProcessNumbered"/>
    <dgm:cxn modelId="{AC9259A5-485A-4225-A606-47F75603AD77}" type="presParOf" srcId="{F518A631-F583-4E05-B4A5-F064D2A96CEB}" destId="{F8C52123-0A58-4860-B265-BBB1A5A508DC}" srcOrd="1" destOrd="0" presId="urn:microsoft.com/office/officeart/2016/7/layout/BasicLinearProcessNumbered"/>
    <dgm:cxn modelId="{9161D397-4593-4EF9-92EB-1BEE716D208D}" type="presParOf" srcId="{F518A631-F583-4E05-B4A5-F064D2A96CEB}" destId="{AEA3AC4C-B7E8-43EE-8BC3-EC0BF2FE3D56}" srcOrd="2" destOrd="0" presId="urn:microsoft.com/office/officeart/2016/7/layout/BasicLinearProcessNumbered"/>
    <dgm:cxn modelId="{7BC6390B-240E-4187-AC2F-4B42619B40A5}" type="presParOf" srcId="{F518A631-F583-4E05-B4A5-F064D2A96CEB}" destId="{6BFC5B51-18C8-4E3F-8945-0D274DEAA942}" srcOrd="3" destOrd="0" presId="urn:microsoft.com/office/officeart/2016/7/layout/BasicLinearProcessNumbered"/>
    <dgm:cxn modelId="{DB2B08E9-19F5-4278-BBBF-FD111F0739C7}" type="presParOf" srcId="{D9EB131A-C642-4243-9292-A11D87C79519}" destId="{D649F5E8-65D4-4B37-8C21-786AD2425462}" srcOrd="1" destOrd="0" presId="urn:microsoft.com/office/officeart/2016/7/layout/BasicLinearProcessNumbered"/>
    <dgm:cxn modelId="{F7A4FF17-4DE6-4FA8-BF09-4B2CCBEC3A4F}" type="presParOf" srcId="{D9EB131A-C642-4243-9292-A11D87C79519}" destId="{99C6F293-87E2-40BA-85B5-63B09FFAA28C}" srcOrd="2" destOrd="0" presId="urn:microsoft.com/office/officeart/2016/7/layout/BasicLinearProcessNumbered"/>
    <dgm:cxn modelId="{8EB45575-0BAB-4CC3-843C-BE78A3C6A9B7}" type="presParOf" srcId="{99C6F293-87E2-40BA-85B5-63B09FFAA28C}" destId="{E4680DD9-1B21-4969-8712-C22D7FC8A4CA}" srcOrd="0" destOrd="0" presId="urn:microsoft.com/office/officeart/2016/7/layout/BasicLinearProcessNumbered"/>
    <dgm:cxn modelId="{B10C4904-B5C8-47E9-8AE7-35B1A829963F}" type="presParOf" srcId="{99C6F293-87E2-40BA-85B5-63B09FFAA28C}" destId="{D816C932-3C55-4336-B46A-2F5C12293C70}" srcOrd="1" destOrd="0" presId="urn:microsoft.com/office/officeart/2016/7/layout/BasicLinearProcessNumbered"/>
    <dgm:cxn modelId="{DC0B08CD-5FD0-4540-82A9-E695CCE0A0CB}" type="presParOf" srcId="{99C6F293-87E2-40BA-85B5-63B09FFAA28C}" destId="{27B1283C-6301-4621-8E51-0993DF9D950E}" srcOrd="2" destOrd="0" presId="urn:microsoft.com/office/officeart/2016/7/layout/BasicLinearProcessNumbered"/>
    <dgm:cxn modelId="{96A3019F-8DFB-45B2-9646-20EECAC47BDA}" type="presParOf" srcId="{99C6F293-87E2-40BA-85B5-63B09FFAA28C}" destId="{9E9EB980-1595-4EB2-A724-D036B8912234}" srcOrd="3" destOrd="0" presId="urn:microsoft.com/office/officeart/2016/7/layout/BasicLinearProcessNumbered"/>
    <dgm:cxn modelId="{CBEF4833-04BC-4670-83EA-817161304CA4}" type="presParOf" srcId="{D9EB131A-C642-4243-9292-A11D87C79519}" destId="{1F50AFA0-C28C-4532-8F80-F0113B5E2DC6}" srcOrd="3" destOrd="0" presId="urn:microsoft.com/office/officeart/2016/7/layout/BasicLinearProcessNumbered"/>
    <dgm:cxn modelId="{AF8B1705-0E88-AC4E-885E-3B2432E23CAF}" type="presParOf" srcId="{D9EB131A-C642-4243-9292-A11D87C79519}" destId="{ADEB2C63-5F24-DA46-802D-1D5D5E127C43}" srcOrd="4" destOrd="0" presId="urn:microsoft.com/office/officeart/2016/7/layout/BasicLinearProcessNumbered"/>
    <dgm:cxn modelId="{940825FE-1B71-4041-A010-2D890EFEBC21}" type="presParOf" srcId="{ADEB2C63-5F24-DA46-802D-1D5D5E127C43}" destId="{B5E37341-CDBE-5641-B62A-C4030F6C8B5F}" srcOrd="0" destOrd="0" presId="urn:microsoft.com/office/officeart/2016/7/layout/BasicLinearProcessNumbered"/>
    <dgm:cxn modelId="{B974DE37-9A4C-0542-9298-7906D68328B1}" type="presParOf" srcId="{ADEB2C63-5F24-DA46-802D-1D5D5E127C43}" destId="{855BA4E0-F855-3F40-95F9-C667D8B4EDF7}" srcOrd="1" destOrd="0" presId="urn:microsoft.com/office/officeart/2016/7/layout/BasicLinearProcessNumbered"/>
    <dgm:cxn modelId="{7E3111D5-1DB7-3E42-B68F-C6E0DAD65190}" type="presParOf" srcId="{ADEB2C63-5F24-DA46-802D-1D5D5E127C43}" destId="{3A48DFBF-CEC4-8F48-B9C6-9D8A4A2A8B65}" srcOrd="2" destOrd="0" presId="urn:microsoft.com/office/officeart/2016/7/layout/BasicLinearProcessNumbered"/>
    <dgm:cxn modelId="{E47B45EB-6E79-554E-A311-FCE9E71A11C5}" type="presParOf" srcId="{ADEB2C63-5F24-DA46-802D-1D5D5E127C43}" destId="{3F3DE2F7-ABEE-1145-BEF8-A2905F04B1C2}" srcOrd="3" destOrd="0" presId="urn:microsoft.com/office/officeart/2016/7/layout/BasicLinearProcessNumbered"/>
    <dgm:cxn modelId="{CE089E17-7231-9043-A53E-BB3468C146E8}" type="presParOf" srcId="{D9EB131A-C642-4243-9292-A11D87C79519}" destId="{B921E8C2-478B-3149-9CF4-813812B979AF}" srcOrd="5" destOrd="0" presId="urn:microsoft.com/office/officeart/2016/7/layout/BasicLinearProcessNumbered"/>
    <dgm:cxn modelId="{5979884C-3A2F-4329-B312-F2F8BD1A7236}" type="presParOf" srcId="{D9EB131A-C642-4243-9292-A11D87C79519}" destId="{D46E796D-A2EC-4378-974D-659682F9630B}" srcOrd="6" destOrd="0" presId="urn:microsoft.com/office/officeart/2016/7/layout/BasicLinearProcessNumbered"/>
    <dgm:cxn modelId="{A00B4053-2D3D-401B-8D48-DDBCF8AFFA29}" type="presParOf" srcId="{D46E796D-A2EC-4378-974D-659682F9630B}" destId="{F3DA1B73-6F36-4E2F-8896-B3B8D20962D4}" srcOrd="0" destOrd="0" presId="urn:microsoft.com/office/officeart/2016/7/layout/BasicLinearProcessNumbered"/>
    <dgm:cxn modelId="{84587197-9126-409E-95B5-ECEBD9F5228A}" type="presParOf" srcId="{D46E796D-A2EC-4378-974D-659682F9630B}" destId="{13811D43-0362-4971-B4C1-749417AB91B8}" srcOrd="1" destOrd="0" presId="urn:microsoft.com/office/officeart/2016/7/layout/BasicLinearProcessNumbered"/>
    <dgm:cxn modelId="{D91BD88D-74C0-40E4-9DB2-4E71A3D5C3E0}" type="presParOf" srcId="{D46E796D-A2EC-4378-974D-659682F9630B}" destId="{6D09D13E-4B65-44E3-A4FD-914706595723}" srcOrd="2" destOrd="0" presId="urn:microsoft.com/office/officeart/2016/7/layout/BasicLinearProcessNumbered"/>
    <dgm:cxn modelId="{F510A5C1-0EB1-469D-865D-9BDB61A8786B}" type="presParOf" srcId="{D46E796D-A2EC-4378-974D-659682F9630B}" destId="{1B053871-860C-4511-BE0D-CD168BC4A06D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62C3F4-A928-4377-977B-F40C9E29421F}">
      <dsp:nvSpPr>
        <dsp:cNvPr id="0" name=""/>
        <dsp:cNvSpPr/>
      </dsp:nvSpPr>
      <dsp:spPr>
        <a:xfrm>
          <a:off x="2312" y="560076"/>
          <a:ext cx="2307989" cy="3231185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940" tIns="330200" rIns="179940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500" b="1" kern="1200" dirty="0"/>
            <a:t>Install  the Respondus Lockdown Browser on your laptop</a:t>
          </a:r>
        </a:p>
      </dsp:txBody>
      <dsp:txXfrm>
        <a:off x="2312" y="1787927"/>
        <a:ext cx="2307989" cy="1938711"/>
      </dsp:txXfrm>
    </dsp:sp>
    <dsp:sp modelId="{F8C52123-0A58-4860-B265-BBB1A5A508DC}">
      <dsp:nvSpPr>
        <dsp:cNvPr id="0" name=""/>
        <dsp:cNvSpPr/>
      </dsp:nvSpPr>
      <dsp:spPr>
        <a:xfrm>
          <a:off x="671628" y="883195"/>
          <a:ext cx="969355" cy="96935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575" tIns="12700" rIns="75575" bIns="1270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1</a:t>
          </a:r>
        </a:p>
      </dsp:txBody>
      <dsp:txXfrm>
        <a:off x="813587" y="1025154"/>
        <a:ext cx="685437" cy="685437"/>
      </dsp:txXfrm>
    </dsp:sp>
    <dsp:sp modelId="{AEA3AC4C-B7E8-43EE-8BC3-EC0BF2FE3D56}">
      <dsp:nvSpPr>
        <dsp:cNvPr id="0" name=""/>
        <dsp:cNvSpPr/>
      </dsp:nvSpPr>
      <dsp:spPr>
        <a:xfrm>
          <a:off x="2312" y="3791190"/>
          <a:ext cx="2307989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4680DD9-1B21-4969-8712-C22D7FC8A4CA}">
      <dsp:nvSpPr>
        <dsp:cNvPr id="0" name=""/>
        <dsp:cNvSpPr/>
      </dsp:nvSpPr>
      <dsp:spPr>
        <a:xfrm>
          <a:off x="2541100" y="560076"/>
          <a:ext cx="2307989" cy="3231185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940" tIns="330200" rIns="179940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Use Respondus LockDown Browser to take the Practice and Actual Test </a:t>
          </a:r>
          <a:endParaRPr lang="en-US" sz="1500" kern="1200" dirty="0"/>
        </a:p>
      </dsp:txBody>
      <dsp:txXfrm>
        <a:off x="2541100" y="1787927"/>
        <a:ext cx="2307989" cy="1938711"/>
      </dsp:txXfrm>
    </dsp:sp>
    <dsp:sp modelId="{D816C932-3C55-4336-B46A-2F5C12293C70}">
      <dsp:nvSpPr>
        <dsp:cNvPr id="0" name=""/>
        <dsp:cNvSpPr/>
      </dsp:nvSpPr>
      <dsp:spPr>
        <a:xfrm>
          <a:off x="3210417" y="883195"/>
          <a:ext cx="969355" cy="96935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575" tIns="12700" rIns="75575" bIns="1270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2</a:t>
          </a:r>
        </a:p>
      </dsp:txBody>
      <dsp:txXfrm>
        <a:off x="3352376" y="1025154"/>
        <a:ext cx="685437" cy="685437"/>
      </dsp:txXfrm>
    </dsp:sp>
    <dsp:sp modelId="{27B1283C-6301-4621-8E51-0993DF9D950E}">
      <dsp:nvSpPr>
        <dsp:cNvPr id="0" name=""/>
        <dsp:cNvSpPr/>
      </dsp:nvSpPr>
      <dsp:spPr>
        <a:xfrm>
          <a:off x="2541100" y="3791190"/>
          <a:ext cx="2307989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5E37341-CDBE-5641-B62A-C4030F6C8B5F}">
      <dsp:nvSpPr>
        <dsp:cNvPr id="0" name=""/>
        <dsp:cNvSpPr/>
      </dsp:nvSpPr>
      <dsp:spPr>
        <a:xfrm>
          <a:off x="5079888" y="560076"/>
          <a:ext cx="2307989" cy="3231185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940" tIns="330200" rIns="179940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Check that you can complete the test using LockDown Browser and Monitor (with webcam and microphone) before the actual test</a:t>
          </a:r>
        </a:p>
      </dsp:txBody>
      <dsp:txXfrm>
        <a:off x="5079888" y="1787927"/>
        <a:ext cx="2307989" cy="1938711"/>
      </dsp:txXfrm>
    </dsp:sp>
    <dsp:sp modelId="{855BA4E0-F855-3F40-95F9-C667D8B4EDF7}">
      <dsp:nvSpPr>
        <dsp:cNvPr id="0" name=""/>
        <dsp:cNvSpPr/>
      </dsp:nvSpPr>
      <dsp:spPr>
        <a:xfrm>
          <a:off x="5749205" y="883195"/>
          <a:ext cx="969355" cy="96935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575" tIns="12700" rIns="75575" bIns="1270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700" kern="1200"/>
            <a:t>3</a:t>
          </a:r>
        </a:p>
      </dsp:txBody>
      <dsp:txXfrm>
        <a:off x="5891164" y="1025154"/>
        <a:ext cx="685437" cy="685437"/>
      </dsp:txXfrm>
    </dsp:sp>
    <dsp:sp modelId="{3A48DFBF-CEC4-8F48-B9C6-9D8A4A2A8B65}">
      <dsp:nvSpPr>
        <dsp:cNvPr id="0" name=""/>
        <dsp:cNvSpPr/>
      </dsp:nvSpPr>
      <dsp:spPr>
        <a:xfrm>
          <a:off x="5079888" y="3791190"/>
          <a:ext cx="2307989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3DA1B73-6F36-4E2F-8896-B3B8D20962D4}">
      <dsp:nvSpPr>
        <dsp:cNvPr id="0" name=""/>
        <dsp:cNvSpPr/>
      </dsp:nvSpPr>
      <dsp:spPr>
        <a:xfrm>
          <a:off x="7618676" y="560076"/>
          <a:ext cx="2894611" cy="3231185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940" tIns="330200" rIns="179940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500" b="1" kern="1200" dirty="0"/>
            <a:t>Answer ‘YES’ for the consent statement before taking the actual test</a:t>
          </a:r>
          <a:endParaRPr lang="en-US" sz="1500" kern="1200" dirty="0"/>
        </a:p>
      </dsp:txBody>
      <dsp:txXfrm>
        <a:off x="7618676" y="1787927"/>
        <a:ext cx="2894611" cy="1938711"/>
      </dsp:txXfrm>
    </dsp:sp>
    <dsp:sp modelId="{13811D43-0362-4971-B4C1-749417AB91B8}">
      <dsp:nvSpPr>
        <dsp:cNvPr id="0" name=""/>
        <dsp:cNvSpPr/>
      </dsp:nvSpPr>
      <dsp:spPr>
        <a:xfrm>
          <a:off x="8581304" y="883195"/>
          <a:ext cx="969355" cy="96935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5575" tIns="12700" rIns="75575" bIns="1270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4</a:t>
          </a:r>
        </a:p>
      </dsp:txBody>
      <dsp:txXfrm>
        <a:off x="8723263" y="1025154"/>
        <a:ext cx="685437" cy="685437"/>
      </dsp:txXfrm>
    </dsp:sp>
    <dsp:sp modelId="{6D09D13E-4B65-44E3-A4FD-914706595723}">
      <dsp:nvSpPr>
        <dsp:cNvPr id="0" name=""/>
        <dsp:cNvSpPr/>
      </dsp:nvSpPr>
      <dsp:spPr>
        <a:xfrm>
          <a:off x="7911987" y="3791190"/>
          <a:ext cx="2307989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C813D-9E79-4D7C-90CB-B5C45515D92C}" type="datetimeFigureOut">
              <a:rPr lang="en-SG" smtClean="0"/>
              <a:t>26/8/20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8832A-57F1-44B4-97A4-43D5FFD87B9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33442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7B5EB-D6F8-BB4D-9502-33B7543973D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160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09" y="-446"/>
            <a:ext cx="12197809" cy="6861267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8407" y="3977596"/>
            <a:ext cx="4193772" cy="1655763"/>
          </a:xfrm>
        </p:spPr>
        <p:txBody>
          <a:bodyPr/>
          <a:lstStyle>
            <a:lvl1pPr marL="0" indent="0" algn="l">
              <a:buNone/>
              <a:defRPr sz="1800" i="1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A5A53-3352-4ADC-9C5D-A81E3EDB8494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8407" y="1723685"/>
            <a:ext cx="4193772" cy="2077584"/>
          </a:xfr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03655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4E796-1FFC-4F38-898A-2A89A4208EA5}" type="datetime1">
              <a:rPr lang="en-US" smtClean="0"/>
              <a:t>8/26/20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56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616E2-3AA1-4882-858F-5DA82B9BE3A5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04406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7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7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FB99E-30EC-4B83-840C-5F6EAC11BAC8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540809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meline -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276037" y="6394246"/>
            <a:ext cx="5185025" cy="365125"/>
          </a:xfrm>
          <a:prstGeom prst="rect">
            <a:avLst/>
          </a:prstGeom>
        </p:spPr>
        <p:txBody>
          <a:bodyPr lIns="45720" tIns="22860" rIns="45720" bIns="22860"/>
          <a:lstStyle/>
          <a:p>
            <a:r>
              <a:rPr lang="en-SG"/>
              <a:t>NTU-CONFIDENTIAL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293" y="6394246"/>
            <a:ext cx="604913" cy="365125"/>
          </a:xfrm>
          <a:prstGeom prst="rect">
            <a:avLst/>
          </a:prstGeom>
        </p:spPr>
        <p:txBody>
          <a:bodyPr lIns="45720" tIns="22860" rIns="45720" bIns="22860"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cxnSp>
        <p:nvCxnSpPr>
          <p:cNvPr id="8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7" name="グループ化 16"/>
          <p:cNvGrpSpPr/>
          <p:nvPr/>
        </p:nvGrpSpPr>
        <p:grpSpPr>
          <a:xfrm>
            <a:off x="6306042" y="1568794"/>
            <a:ext cx="4620913" cy="420047"/>
            <a:chOff x="9458241" y="1768125"/>
            <a:chExt cx="6930769" cy="630070"/>
          </a:xfrm>
        </p:grpSpPr>
        <p:sp>
          <p:nvSpPr>
            <p:cNvPr id="13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12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1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7176213" y="1499797"/>
            <a:ext cx="3450683" cy="56598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46208" y="1988842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16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8" name="グループ化 17"/>
          <p:cNvGrpSpPr/>
          <p:nvPr/>
        </p:nvGrpSpPr>
        <p:grpSpPr>
          <a:xfrm rot="10800000" flipV="1">
            <a:off x="1235040" y="3068961"/>
            <a:ext cx="4620913" cy="420047"/>
            <a:chOff x="9458241" y="1768125"/>
            <a:chExt cx="6930769" cy="630070"/>
          </a:xfrm>
        </p:grpSpPr>
        <p:sp>
          <p:nvSpPr>
            <p:cNvPr id="19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20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21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05092" y="3008953"/>
            <a:ext cx="3450683" cy="565984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35098" y="3497998"/>
            <a:ext cx="3390671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23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24" name="グループ化 23"/>
          <p:cNvGrpSpPr/>
          <p:nvPr/>
        </p:nvGrpSpPr>
        <p:grpSpPr>
          <a:xfrm>
            <a:off x="6306042" y="4449114"/>
            <a:ext cx="4620913" cy="420047"/>
            <a:chOff x="9458241" y="1768125"/>
            <a:chExt cx="6930769" cy="630070"/>
          </a:xfrm>
        </p:grpSpPr>
        <p:sp>
          <p:nvSpPr>
            <p:cNvPr id="25" name="平行四辺形 24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26" name="平行四辺形 25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27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7176213" y="4380117"/>
            <a:ext cx="3450683" cy="56598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7146208" y="4869161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424879" y="248647"/>
            <a:ext cx="4697679" cy="905820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600" spc="10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24879" y="1178751"/>
            <a:ext cx="4697679" cy="150016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cxnSp>
        <p:nvCxnSpPr>
          <p:cNvPr id="31" name="直線コネクタ 30"/>
          <p:cNvCxnSpPr/>
          <p:nvPr/>
        </p:nvCxnSpPr>
        <p:spPr>
          <a:xfrm>
            <a:off x="0" y="1118744"/>
            <a:ext cx="5195821" cy="0"/>
          </a:xfrm>
          <a:prstGeom prst="line">
            <a:avLst/>
          </a:prstGeom>
          <a:ln>
            <a:solidFill>
              <a:srgbClr val="BA261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705923" y="5966322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sp>
        <p:nvSpPr>
          <p:cNvPr id="5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5705923" y="415706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35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36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cxnSp>
        <p:nvCxnSpPr>
          <p:cNvPr id="38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0" name="グループ化 16"/>
          <p:cNvGrpSpPr/>
          <p:nvPr/>
        </p:nvGrpSpPr>
        <p:grpSpPr>
          <a:xfrm>
            <a:off x="6306042" y="1568794"/>
            <a:ext cx="4620913" cy="420047"/>
            <a:chOff x="9458241" y="1768125"/>
            <a:chExt cx="6930769" cy="630070"/>
          </a:xfrm>
        </p:grpSpPr>
        <p:sp>
          <p:nvSpPr>
            <p:cNvPr id="41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42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43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4" name="グループ化 17"/>
          <p:cNvGrpSpPr/>
          <p:nvPr/>
        </p:nvGrpSpPr>
        <p:grpSpPr>
          <a:xfrm rot="10800000" flipV="1">
            <a:off x="1235040" y="3068961"/>
            <a:ext cx="4620913" cy="420047"/>
            <a:chOff x="9458241" y="1768125"/>
            <a:chExt cx="6930769" cy="630070"/>
          </a:xfrm>
        </p:grpSpPr>
        <p:sp>
          <p:nvSpPr>
            <p:cNvPr id="45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46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47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8" name="グループ化 23"/>
          <p:cNvGrpSpPr/>
          <p:nvPr/>
        </p:nvGrpSpPr>
        <p:grpSpPr>
          <a:xfrm>
            <a:off x="6306042" y="4449114"/>
            <a:ext cx="4620913" cy="420047"/>
            <a:chOff x="9458241" y="1768125"/>
            <a:chExt cx="6930769" cy="630070"/>
          </a:xfrm>
        </p:grpSpPr>
        <p:sp>
          <p:nvSpPr>
            <p:cNvPr id="49" name="平行四辺形 24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50" name="平行四辺形 25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cxnSp>
        <p:nvCxnSpPr>
          <p:cNvPr id="51" name="直線コネクタ 30"/>
          <p:cNvCxnSpPr/>
          <p:nvPr/>
        </p:nvCxnSpPr>
        <p:spPr>
          <a:xfrm>
            <a:off x="0" y="1118744"/>
            <a:ext cx="5195821" cy="0"/>
          </a:xfrm>
          <a:prstGeom prst="line">
            <a:avLst/>
          </a:prstGeom>
          <a:ln>
            <a:solidFill>
              <a:srgbClr val="BA261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53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55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56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cxnSp>
        <p:nvCxnSpPr>
          <p:cNvPr id="58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60" name="グループ化 16"/>
          <p:cNvGrpSpPr/>
          <p:nvPr/>
        </p:nvGrpSpPr>
        <p:grpSpPr>
          <a:xfrm>
            <a:off x="6306042" y="1568794"/>
            <a:ext cx="4620913" cy="420047"/>
            <a:chOff x="9458241" y="1768125"/>
            <a:chExt cx="6930769" cy="630070"/>
          </a:xfrm>
        </p:grpSpPr>
        <p:sp>
          <p:nvSpPr>
            <p:cNvPr id="61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62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63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64" name="グループ化 17"/>
          <p:cNvGrpSpPr/>
          <p:nvPr/>
        </p:nvGrpSpPr>
        <p:grpSpPr>
          <a:xfrm rot="10800000" flipV="1">
            <a:off x="1235040" y="3068961"/>
            <a:ext cx="4620913" cy="420047"/>
            <a:chOff x="9458241" y="1768125"/>
            <a:chExt cx="6930769" cy="630070"/>
          </a:xfrm>
        </p:grpSpPr>
        <p:sp>
          <p:nvSpPr>
            <p:cNvPr id="65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66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67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68" name="グループ化 23"/>
          <p:cNvGrpSpPr/>
          <p:nvPr/>
        </p:nvGrpSpPr>
        <p:grpSpPr>
          <a:xfrm>
            <a:off x="6306042" y="4449114"/>
            <a:ext cx="4620913" cy="420047"/>
            <a:chOff x="9458241" y="1768125"/>
            <a:chExt cx="6930769" cy="630070"/>
          </a:xfrm>
        </p:grpSpPr>
        <p:sp>
          <p:nvSpPr>
            <p:cNvPr id="69" name="平行四辺形 24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70" name="平行四辺形 25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cxnSp>
        <p:nvCxnSpPr>
          <p:cNvPr id="71" name="直線コネクタ 30"/>
          <p:cNvCxnSpPr/>
          <p:nvPr/>
        </p:nvCxnSpPr>
        <p:spPr>
          <a:xfrm>
            <a:off x="0" y="1118744"/>
            <a:ext cx="5195821" cy="0"/>
          </a:xfrm>
          <a:prstGeom prst="line">
            <a:avLst/>
          </a:prstGeom>
          <a:ln>
            <a:solidFill>
              <a:srgbClr val="BA261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73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75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76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77" name="Picture 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657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5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8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00"/>
                            </p:stCondLst>
                            <p:childTnLst>
                              <p:par>
                                <p:cTn id="2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800"/>
                            </p:stCondLst>
                            <p:childTnLst>
                              <p:par>
                                <p:cTn id="46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800"/>
                            </p:stCondLst>
                            <p:childTnLst>
                              <p:par>
                                <p:cTn id="63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800"/>
                            </p:stCondLst>
                            <p:childTnLst>
                              <p:par>
                                <p:cTn id="80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800"/>
                            </p:stCondLst>
                            <p:childTnLst>
                              <p:par>
                                <p:cTn id="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655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050"/>
                            </p:stCondLst>
                            <p:childTnLst>
                              <p:par>
                                <p:cTn id="10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7550"/>
                            </p:stCondLst>
                            <p:childTnLst>
                              <p:par>
                                <p:cTn id="109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8550"/>
                            </p:stCondLst>
                            <p:childTnLst>
                              <p:par>
                                <p:cTn id="118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9550"/>
                            </p:stCondLst>
                            <p:childTnLst>
                              <p:par>
                                <p:cTn id="127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0550"/>
                            </p:stCondLst>
                            <p:childTnLst>
                              <p:par>
                                <p:cTn id="1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7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1300"/>
                            </p:stCondLst>
                            <p:childTnLst>
                              <p:par>
                                <p:cTn id="1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1800"/>
                            </p:stCondLst>
                            <p:childTnLst>
                              <p:par>
                                <p:cTn id="14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2300"/>
                            </p:stCondLst>
                            <p:childTnLst>
                              <p:par>
                                <p:cTn id="152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3300"/>
                            </p:stCondLst>
                            <p:childTnLst>
                              <p:par>
                                <p:cTn id="161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4300"/>
                            </p:stCondLst>
                            <p:childTnLst>
                              <p:par>
                                <p:cTn id="170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21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7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animBg="1"/>
      <p:bldP spid="3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animBg="1"/>
      <p:bldP spid="43" grpId="0" animBg="1"/>
      <p:bldP spid="47" grpId="0" animBg="1"/>
      <p:bldP spid="52" grpId="0" animBg="1"/>
      <p:bldP spid="53" grpId="0" animBg="1"/>
      <p:bldP spid="59" grpId="0" animBg="1"/>
      <p:bldP spid="63" grpId="0" animBg="1"/>
      <p:bldP spid="67" grpId="0" animBg="1"/>
      <p:bldP spid="72" grpId="0" animBg="1"/>
      <p:bldP spid="73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meline -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293" y="6394246"/>
            <a:ext cx="604913" cy="365125"/>
          </a:xfrm>
          <a:prstGeom prst="rect">
            <a:avLst/>
          </a:prstGeom>
        </p:spPr>
        <p:txBody>
          <a:bodyPr lIns="45720" tIns="22860" rIns="45720" bIns="22860"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sp>
        <p:nvSpPr>
          <p:cNvPr id="5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5703081" y="411781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cxnSp>
        <p:nvCxnSpPr>
          <p:cNvPr id="8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7" name="グループ化 16"/>
          <p:cNvGrpSpPr/>
          <p:nvPr/>
        </p:nvGrpSpPr>
        <p:grpSpPr>
          <a:xfrm>
            <a:off x="6306042" y="3038958"/>
            <a:ext cx="4620913" cy="420047"/>
            <a:chOff x="9458241" y="1768125"/>
            <a:chExt cx="6930769" cy="630070"/>
          </a:xfrm>
        </p:grpSpPr>
        <p:sp>
          <p:nvSpPr>
            <p:cNvPr id="13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12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1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7176213" y="2969960"/>
            <a:ext cx="3450683" cy="56598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46208" y="3459005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16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8" name="グループ化 17"/>
          <p:cNvGrpSpPr/>
          <p:nvPr/>
        </p:nvGrpSpPr>
        <p:grpSpPr>
          <a:xfrm rot="10800000" flipV="1">
            <a:off x="1235040" y="4467234"/>
            <a:ext cx="4620913" cy="420047"/>
            <a:chOff x="9458241" y="1768125"/>
            <a:chExt cx="6930769" cy="630070"/>
          </a:xfrm>
        </p:grpSpPr>
        <p:sp>
          <p:nvSpPr>
            <p:cNvPr id="19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20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21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05092" y="4398237"/>
            <a:ext cx="3450683" cy="565984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451181" y="4887282"/>
            <a:ext cx="3390671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23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33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703081" y="5966322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grpSp>
        <p:nvGrpSpPr>
          <p:cNvPr id="35" name="グループ化 34"/>
          <p:cNvGrpSpPr/>
          <p:nvPr/>
        </p:nvGrpSpPr>
        <p:grpSpPr>
          <a:xfrm rot="10800000" flipV="1">
            <a:off x="1235040" y="1577785"/>
            <a:ext cx="4620913" cy="420047"/>
            <a:chOff x="9458241" y="1768125"/>
            <a:chExt cx="6930769" cy="630070"/>
          </a:xfrm>
        </p:grpSpPr>
        <p:sp>
          <p:nvSpPr>
            <p:cNvPr id="36" name="平行四辺形 35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37" name="平行四辺形 36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38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505092" y="1508787"/>
            <a:ext cx="3450683" cy="565984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1535098" y="1997831"/>
            <a:ext cx="3390671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27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28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sp>
        <p:nvSpPr>
          <p:cNvPr id="30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cxnSp>
        <p:nvCxnSpPr>
          <p:cNvPr id="31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0" name="グループ化 16"/>
          <p:cNvGrpSpPr/>
          <p:nvPr/>
        </p:nvGrpSpPr>
        <p:grpSpPr>
          <a:xfrm>
            <a:off x="6306042" y="3038958"/>
            <a:ext cx="4620913" cy="420047"/>
            <a:chOff x="9458241" y="1768125"/>
            <a:chExt cx="6930769" cy="630070"/>
          </a:xfrm>
        </p:grpSpPr>
        <p:sp>
          <p:nvSpPr>
            <p:cNvPr id="41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42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43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4" name="グループ化 17"/>
          <p:cNvGrpSpPr/>
          <p:nvPr/>
        </p:nvGrpSpPr>
        <p:grpSpPr>
          <a:xfrm rot="10800000" flipV="1">
            <a:off x="1235040" y="4467234"/>
            <a:ext cx="4620913" cy="420047"/>
            <a:chOff x="9458241" y="1768125"/>
            <a:chExt cx="6930769" cy="630070"/>
          </a:xfrm>
        </p:grpSpPr>
        <p:sp>
          <p:nvSpPr>
            <p:cNvPr id="45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46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47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48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9" name="グループ化 34"/>
          <p:cNvGrpSpPr/>
          <p:nvPr/>
        </p:nvGrpSpPr>
        <p:grpSpPr>
          <a:xfrm rot="10800000" flipV="1">
            <a:off x="1235040" y="1577785"/>
            <a:ext cx="4620913" cy="420047"/>
            <a:chOff x="9458241" y="1768125"/>
            <a:chExt cx="6930769" cy="630070"/>
          </a:xfrm>
        </p:grpSpPr>
        <p:sp>
          <p:nvSpPr>
            <p:cNvPr id="50" name="平行四辺形 35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51" name="平行四辺形 36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pic>
        <p:nvPicPr>
          <p:cNvPr id="52" name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53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54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sp>
        <p:nvSpPr>
          <p:cNvPr id="56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cxnSp>
        <p:nvCxnSpPr>
          <p:cNvPr id="57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59" name="グループ化 16"/>
          <p:cNvGrpSpPr/>
          <p:nvPr/>
        </p:nvGrpSpPr>
        <p:grpSpPr>
          <a:xfrm>
            <a:off x="6306042" y="3038958"/>
            <a:ext cx="4620913" cy="420047"/>
            <a:chOff x="9458241" y="1768125"/>
            <a:chExt cx="6930769" cy="630070"/>
          </a:xfrm>
        </p:grpSpPr>
        <p:sp>
          <p:nvSpPr>
            <p:cNvPr id="60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61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62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63" name="グループ化 17"/>
          <p:cNvGrpSpPr/>
          <p:nvPr/>
        </p:nvGrpSpPr>
        <p:grpSpPr>
          <a:xfrm rot="10800000" flipV="1">
            <a:off x="1235040" y="4467234"/>
            <a:ext cx="4620913" cy="420047"/>
            <a:chOff x="9458241" y="1768125"/>
            <a:chExt cx="6930769" cy="630070"/>
          </a:xfrm>
        </p:grpSpPr>
        <p:sp>
          <p:nvSpPr>
            <p:cNvPr id="64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65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66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67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68" name="グループ化 34"/>
          <p:cNvGrpSpPr/>
          <p:nvPr/>
        </p:nvGrpSpPr>
        <p:grpSpPr>
          <a:xfrm rot="10800000" flipV="1">
            <a:off x="1235040" y="1577785"/>
            <a:ext cx="4620913" cy="420047"/>
            <a:chOff x="9458241" y="1768125"/>
            <a:chExt cx="6930769" cy="630070"/>
          </a:xfrm>
        </p:grpSpPr>
        <p:sp>
          <p:nvSpPr>
            <p:cNvPr id="69" name="平行四辺形 35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70" name="平行四辺形 36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pic>
        <p:nvPicPr>
          <p:cNvPr id="71" name="Picture 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72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73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412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50"/>
                            </p:stCondLst>
                            <p:childTnLst>
                              <p:par>
                                <p:cTn id="35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250"/>
                            </p:stCondLst>
                            <p:childTnLst>
                              <p:par>
                                <p:cTn id="52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250"/>
                            </p:stCondLst>
                            <p:childTnLst>
                              <p:par>
                                <p:cTn id="69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250"/>
                            </p:stCondLst>
                            <p:childTnLst>
                              <p:par>
                                <p:cTn id="7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00"/>
                            </p:stCondLst>
                            <p:childTnLst>
                              <p:par>
                                <p:cTn id="8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500"/>
                            </p:stCondLst>
                            <p:childTnLst>
                              <p:par>
                                <p:cTn id="96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8500"/>
                            </p:stCondLst>
                            <p:childTnLst>
                              <p:par>
                                <p:cTn id="105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9500"/>
                            </p:stCondLst>
                            <p:childTnLst>
                              <p:par>
                                <p:cTn id="114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1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1250"/>
                            </p:stCondLst>
                            <p:childTnLst>
                              <p:par>
                                <p:cTn id="12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1750"/>
                            </p:stCondLst>
                            <p:childTnLst>
                              <p:par>
                                <p:cTn id="128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2750"/>
                            </p:stCondLst>
                            <p:childTnLst>
                              <p:par>
                                <p:cTn id="137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3750"/>
                            </p:stCondLst>
                            <p:childTnLst>
                              <p:par>
                                <p:cTn id="146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4750"/>
                            </p:stCondLst>
                            <p:childTnLst>
                              <p:par>
                                <p:cTn id="155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/>
      <p:bldP spid="1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21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33" grpId="0" animBg="1"/>
      <p:bldP spid="3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2" grpId="0" animBg="1"/>
      <p:bldP spid="43" grpId="0" animBg="1"/>
      <p:bldP spid="47" grpId="0" animBg="1"/>
      <p:bldP spid="48" grpId="0" animBg="1"/>
      <p:bldP spid="56" grpId="0" animBg="1"/>
      <p:bldP spid="58" grpId="0" animBg="1"/>
      <p:bldP spid="62" grpId="0" animBg="1"/>
      <p:bldP spid="66" grpId="0" animBg="1"/>
      <p:bldP spid="67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half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1"/>
            <a:ext cx="6518400" cy="6499200"/>
          </a:xfrm>
          <a:prstGeom prst="rect">
            <a:avLst/>
          </a:prstGeom>
          <a:solidFill>
            <a:srgbClr val="BA261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1125900" y="563333"/>
            <a:ext cx="4302400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" name="Shape 50"/>
          <p:cNvSpPr/>
          <p:nvPr/>
        </p:nvSpPr>
        <p:spPr>
          <a:xfrm>
            <a:off x="772000" y="772001"/>
            <a:ext cx="72400" cy="9007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51" name="Shape 51"/>
          <p:cNvSpPr/>
          <p:nvPr/>
        </p:nvSpPr>
        <p:spPr>
          <a:xfrm>
            <a:off x="12119600" y="1"/>
            <a:ext cx="72400" cy="6857999"/>
          </a:xfrm>
          <a:prstGeom prst="rect">
            <a:avLst/>
          </a:prstGeom>
          <a:solidFill>
            <a:srgbClr val="BA261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7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8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11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12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15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16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711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1125900" y="563333"/>
            <a:ext cx="4302400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1125901" y="2147267"/>
            <a:ext cx="3009599" cy="4420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2"/>
          </p:nvPr>
        </p:nvSpPr>
        <p:spPr>
          <a:xfrm>
            <a:off x="4289714" y="2147267"/>
            <a:ext cx="3009599" cy="4420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6" name="Shape 36"/>
          <p:cNvSpPr txBox="1">
            <a:spLocks noGrp="1"/>
          </p:cNvSpPr>
          <p:nvPr>
            <p:ph type="body" idx="3"/>
          </p:nvPr>
        </p:nvSpPr>
        <p:spPr>
          <a:xfrm>
            <a:off x="7453529" y="2147267"/>
            <a:ext cx="3009599" cy="4420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67"/>
            </a:lvl1pPr>
            <a:lvl2pPr lvl="1" rtl="0">
              <a:spcBef>
                <a:spcPts val="0"/>
              </a:spcBef>
              <a:buSzPct val="100000"/>
              <a:defRPr sz="1867"/>
            </a:lvl2pPr>
            <a:lvl3pPr lvl="2" rtl="0">
              <a:spcBef>
                <a:spcPts val="0"/>
              </a:spcBef>
              <a:buSzPct val="100000"/>
              <a:defRPr sz="1867"/>
            </a:lvl3pPr>
            <a:lvl4pPr lvl="3" rtl="0">
              <a:spcBef>
                <a:spcPts val="0"/>
              </a:spcBef>
              <a:buSzPct val="100000"/>
              <a:defRPr sz="1867"/>
            </a:lvl4pPr>
            <a:lvl5pPr lvl="4" rtl="0">
              <a:spcBef>
                <a:spcPts val="0"/>
              </a:spcBef>
              <a:buSzPct val="100000"/>
              <a:defRPr sz="1867"/>
            </a:lvl5pPr>
            <a:lvl6pPr lvl="5" rtl="0">
              <a:spcBef>
                <a:spcPts val="0"/>
              </a:spcBef>
              <a:buSzPct val="100000"/>
              <a:defRPr sz="1867"/>
            </a:lvl6pPr>
            <a:lvl7pPr lvl="6" rtl="0">
              <a:spcBef>
                <a:spcPts val="0"/>
              </a:spcBef>
              <a:buSzPct val="100000"/>
              <a:defRPr sz="1867"/>
            </a:lvl7pPr>
            <a:lvl8pPr lvl="7" rtl="0">
              <a:spcBef>
                <a:spcPts val="0"/>
              </a:spcBef>
              <a:buSzPct val="100000"/>
              <a:defRPr sz="1867"/>
            </a:lvl8pPr>
            <a:lvl9pPr lvl="8" rtl="0">
              <a:spcBef>
                <a:spcPts val="0"/>
              </a:spcBef>
              <a:buSzPct val="100000"/>
              <a:defRPr sz="18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" name="Shape 37"/>
          <p:cNvSpPr/>
          <p:nvPr/>
        </p:nvSpPr>
        <p:spPr>
          <a:xfrm>
            <a:off x="772000" y="772001"/>
            <a:ext cx="72400" cy="900799"/>
          </a:xfrm>
          <a:prstGeom prst="rect">
            <a:avLst/>
          </a:prstGeom>
          <a:solidFill>
            <a:srgbClr val="BA261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38" name="Shape 38"/>
          <p:cNvSpPr/>
          <p:nvPr/>
        </p:nvSpPr>
        <p:spPr>
          <a:xfrm>
            <a:off x="12119600" y="1"/>
            <a:ext cx="72400" cy="6857999"/>
          </a:xfrm>
          <a:prstGeom prst="rect">
            <a:avLst/>
          </a:prstGeom>
          <a:solidFill>
            <a:srgbClr val="BA261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9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10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13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14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17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18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394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1125900" y="563333"/>
            <a:ext cx="4302400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1125899" y="2112934"/>
            <a:ext cx="4356400" cy="4291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5744664" y="2112934"/>
            <a:ext cx="4356400" cy="4291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Shape 30"/>
          <p:cNvSpPr/>
          <p:nvPr/>
        </p:nvSpPr>
        <p:spPr>
          <a:xfrm>
            <a:off x="772000" y="772001"/>
            <a:ext cx="72400" cy="900799"/>
          </a:xfrm>
          <a:prstGeom prst="rect">
            <a:avLst/>
          </a:prstGeom>
          <a:solidFill>
            <a:srgbClr val="BA261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31" name="Shape 31"/>
          <p:cNvSpPr/>
          <p:nvPr/>
        </p:nvSpPr>
        <p:spPr>
          <a:xfrm>
            <a:off x="12119600" y="1"/>
            <a:ext cx="72400" cy="6857999"/>
          </a:xfrm>
          <a:prstGeom prst="rect">
            <a:avLst/>
          </a:prstGeom>
          <a:solidFill>
            <a:srgbClr val="BA261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9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12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13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16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17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5318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1125900" y="563333"/>
            <a:ext cx="4302400" cy="11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1125901" y="2115101"/>
            <a:ext cx="7961999" cy="4197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Shape 24"/>
          <p:cNvSpPr/>
          <p:nvPr/>
        </p:nvSpPr>
        <p:spPr>
          <a:xfrm>
            <a:off x="772000" y="772001"/>
            <a:ext cx="72400" cy="900799"/>
          </a:xfrm>
          <a:prstGeom prst="rect">
            <a:avLst/>
          </a:prstGeom>
          <a:solidFill>
            <a:srgbClr val="BA261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25" name="Shape 25"/>
          <p:cNvSpPr/>
          <p:nvPr/>
        </p:nvSpPr>
        <p:spPr>
          <a:xfrm>
            <a:off x="12119600" y="1"/>
            <a:ext cx="72400" cy="6857999"/>
          </a:xfrm>
          <a:prstGeom prst="rect">
            <a:avLst/>
          </a:prstGeom>
          <a:solidFill>
            <a:srgbClr val="BA2613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7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8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11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12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15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16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015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NTU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169495" y="6603007"/>
            <a:ext cx="14064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221B33B-88B2-4560-8104-A615B306A933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01634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SG"/>
              <a:t>NTU-CONFIDENTIAL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2794" y="6712931"/>
            <a:ext cx="3359205" cy="14527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745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TU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 b="1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 marL="801688" indent="-266700">
              <a:buFont typeface="Wingdings" panose="05000000000000000000" pitchFamily="2" charset="2"/>
              <a:buChar char="Ø"/>
              <a:defRPr sz="2800">
                <a:solidFill>
                  <a:schemeClr val="accent1">
                    <a:lumMod val="75000"/>
                  </a:schemeClr>
                </a:solidFill>
              </a:defRPr>
            </a:lvl2pPr>
            <a:lvl3pPr marL="1258888" indent="-276225">
              <a:buFont typeface="Wingdings" panose="05000000000000000000" pitchFamily="2" charset="2"/>
              <a:buChar char="ü"/>
              <a:defRPr sz="2400">
                <a:solidFill>
                  <a:schemeClr val="accent6">
                    <a:lumMod val="50000"/>
                  </a:schemeClr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169495" y="6603007"/>
            <a:ext cx="14064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01634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SG"/>
              <a:t>NTU-CONFIDENTIAL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2794" y="6712931"/>
            <a:ext cx="3359205" cy="14527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7715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meline -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276037" y="6394246"/>
            <a:ext cx="5185025" cy="365125"/>
          </a:xfrm>
          <a:prstGeom prst="rect">
            <a:avLst/>
          </a:prstGeom>
        </p:spPr>
        <p:txBody>
          <a:bodyPr lIns="45720" tIns="22860" rIns="45720" bIns="22860"/>
          <a:lstStyle/>
          <a:p>
            <a:r>
              <a:rPr lang="en-SG"/>
              <a:t>NTU-CONFIDENTIAL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293" y="6394246"/>
            <a:ext cx="604913" cy="365125"/>
          </a:xfrm>
          <a:prstGeom prst="rect">
            <a:avLst/>
          </a:prstGeom>
        </p:spPr>
        <p:txBody>
          <a:bodyPr lIns="45720" tIns="22860" rIns="45720" bIns="22860"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cxnSp>
        <p:nvCxnSpPr>
          <p:cNvPr id="8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7" name="グループ化 16"/>
          <p:cNvGrpSpPr/>
          <p:nvPr/>
        </p:nvGrpSpPr>
        <p:grpSpPr>
          <a:xfrm>
            <a:off x="6306042" y="1568794"/>
            <a:ext cx="4620913" cy="420047"/>
            <a:chOff x="9458241" y="1768125"/>
            <a:chExt cx="6930769" cy="630070"/>
          </a:xfrm>
        </p:grpSpPr>
        <p:sp>
          <p:nvSpPr>
            <p:cNvPr id="13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12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1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7176213" y="1499797"/>
            <a:ext cx="3450683" cy="56598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46208" y="1988842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16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8" name="グループ化 17"/>
          <p:cNvGrpSpPr/>
          <p:nvPr/>
        </p:nvGrpSpPr>
        <p:grpSpPr>
          <a:xfrm rot="10800000" flipV="1">
            <a:off x="1235040" y="3068961"/>
            <a:ext cx="4620913" cy="420047"/>
            <a:chOff x="9458241" y="1768125"/>
            <a:chExt cx="6930769" cy="630070"/>
          </a:xfrm>
        </p:grpSpPr>
        <p:sp>
          <p:nvSpPr>
            <p:cNvPr id="19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20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21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05092" y="3008953"/>
            <a:ext cx="3450683" cy="565984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35098" y="3497998"/>
            <a:ext cx="3390671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23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24" name="グループ化 23"/>
          <p:cNvGrpSpPr/>
          <p:nvPr/>
        </p:nvGrpSpPr>
        <p:grpSpPr>
          <a:xfrm>
            <a:off x="6306042" y="4449114"/>
            <a:ext cx="4620913" cy="420047"/>
            <a:chOff x="9458241" y="1768125"/>
            <a:chExt cx="6930769" cy="630070"/>
          </a:xfrm>
        </p:grpSpPr>
        <p:sp>
          <p:nvSpPr>
            <p:cNvPr id="25" name="平行四辺形 24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26" name="平行四辺形 25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27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7176213" y="4380117"/>
            <a:ext cx="3450683" cy="56598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7146208" y="4869161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424879" y="248647"/>
            <a:ext cx="4697679" cy="905820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600" spc="10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24879" y="1178751"/>
            <a:ext cx="4697679" cy="150016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cxnSp>
        <p:nvCxnSpPr>
          <p:cNvPr id="31" name="直線コネクタ 30"/>
          <p:cNvCxnSpPr/>
          <p:nvPr/>
        </p:nvCxnSpPr>
        <p:spPr>
          <a:xfrm>
            <a:off x="0" y="1118744"/>
            <a:ext cx="5195821" cy="0"/>
          </a:xfrm>
          <a:prstGeom prst="line">
            <a:avLst/>
          </a:prstGeom>
          <a:ln>
            <a:solidFill>
              <a:srgbClr val="BA261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705923" y="5966322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sp>
        <p:nvSpPr>
          <p:cNvPr id="5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5705923" y="415706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35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36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cxnSp>
        <p:nvCxnSpPr>
          <p:cNvPr id="38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0" name="グループ化 16"/>
          <p:cNvGrpSpPr/>
          <p:nvPr/>
        </p:nvGrpSpPr>
        <p:grpSpPr>
          <a:xfrm>
            <a:off x="6306042" y="1568794"/>
            <a:ext cx="4620913" cy="420047"/>
            <a:chOff x="9458241" y="1768125"/>
            <a:chExt cx="6930769" cy="630070"/>
          </a:xfrm>
        </p:grpSpPr>
        <p:sp>
          <p:nvSpPr>
            <p:cNvPr id="41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42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43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4" name="グループ化 17"/>
          <p:cNvGrpSpPr/>
          <p:nvPr/>
        </p:nvGrpSpPr>
        <p:grpSpPr>
          <a:xfrm rot="10800000" flipV="1">
            <a:off x="1235040" y="3068961"/>
            <a:ext cx="4620913" cy="420047"/>
            <a:chOff x="9458241" y="1768125"/>
            <a:chExt cx="6930769" cy="630070"/>
          </a:xfrm>
        </p:grpSpPr>
        <p:sp>
          <p:nvSpPr>
            <p:cNvPr id="45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46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47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8" name="グループ化 23"/>
          <p:cNvGrpSpPr/>
          <p:nvPr/>
        </p:nvGrpSpPr>
        <p:grpSpPr>
          <a:xfrm>
            <a:off x="6306042" y="4449114"/>
            <a:ext cx="4620913" cy="420047"/>
            <a:chOff x="9458241" y="1768125"/>
            <a:chExt cx="6930769" cy="630070"/>
          </a:xfrm>
        </p:grpSpPr>
        <p:sp>
          <p:nvSpPr>
            <p:cNvPr id="49" name="平行四辺形 24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50" name="平行四辺形 25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cxnSp>
        <p:nvCxnSpPr>
          <p:cNvPr id="51" name="直線コネクタ 30"/>
          <p:cNvCxnSpPr/>
          <p:nvPr/>
        </p:nvCxnSpPr>
        <p:spPr>
          <a:xfrm>
            <a:off x="0" y="1118744"/>
            <a:ext cx="5195821" cy="0"/>
          </a:xfrm>
          <a:prstGeom prst="line">
            <a:avLst/>
          </a:prstGeom>
          <a:ln>
            <a:solidFill>
              <a:srgbClr val="BA261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53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55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56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881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5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8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00"/>
                            </p:stCondLst>
                            <p:childTnLst>
                              <p:par>
                                <p:cTn id="2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800"/>
                            </p:stCondLst>
                            <p:childTnLst>
                              <p:par>
                                <p:cTn id="46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800"/>
                            </p:stCondLst>
                            <p:childTnLst>
                              <p:par>
                                <p:cTn id="63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800"/>
                            </p:stCondLst>
                            <p:childTnLst>
                              <p:par>
                                <p:cTn id="80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800"/>
                            </p:stCondLst>
                            <p:childTnLst>
                              <p:par>
                                <p:cTn id="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655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050"/>
                            </p:stCondLst>
                            <p:childTnLst>
                              <p:par>
                                <p:cTn id="10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7550"/>
                            </p:stCondLst>
                            <p:childTnLst>
                              <p:par>
                                <p:cTn id="109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8550"/>
                            </p:stCondLst>
                            <p:childTnLst>
                              <p:par>
                                <p:cTn id="118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9550"/>
                            </p:stCondLst>
                            <p:childTnLst>
                              <p:par>
                                <p:cTn id="127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21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7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animBg="1"/>
      <p:bldP spid="3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animBg="1"/>
      <p:bldP spid="43" grpId="0" animBg="1"/>
      <p:bldP spid="47" grpId="0" animBg="1"/>
      <p:bldP spid="52" grpId="0" animBg="1"/>
      <p:bldP spid="53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meline -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293" y="6394246"/>
            <a:ext cx="604913" cy="365125"/>
          </a:xfrm>
          <a:prstGeom prst="rect">
            <a:avLst/>
          </a:prstGeom>
        </p:spPr>
        <p:txBody>
          <a:bodyPr lIns="45720" tIns="22860" rIns="45720" bIns="22860"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sp>
        <p:nvSpPr>
          <p:cNvPr id="5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5703081" y="411781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cxnSp>
        <p:nvCxnSpPr>
          <p:cNvPr id="8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7" name="グループ化 16"/>
          <p:cNvGrpSpPr/>
          <p:nvPr/>
        </p:nvGrpSpPr>
        <p:grpSpPr>
          <a:xfrm>
            <a:off x="6306042" y="3038958"/>
            <a:ext cx="4620913" cy="420047"/>
            <a:chOff x="9458241" y="1768125"/>
            <a:chExt cx="6930769" cy="630070"/>
          </a:xfrm>
        </p:grpSpPr>
        <p:sp>
          <p:nvSpPr>
            <p:cNvPr id="13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12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1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7176213" y="2969960"/>
            <a:ext cx="3450683" cy="56598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46208" y="3459005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16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8" name="グループ化 17"/>
          <p:cNvGrpSpPr/>
          <p:nvPr/>
        </p:nvGrpSpPr>
        <p:grpSpPr>
          <a:xfrm rot="10800000" flipV="1">
            <a:off x="1235040" y="4467234"/>
            <a:ext cx="4620913" cy="420047"/>
            <a:chOff x="9458241" y="1768125"/>
            <a:chExt cx="6930769" cy="630070"/>
          </a:xfrm>
        </p:grpSpPr>
        <p:sp>
          <p:nvSpPr>
            <p:cNvPr id="19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20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21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05092" y="4398237"/>
            <a:ext cx="3450683" cy="565984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451181" y="4887282"/>
            <a:ext cx="3390671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23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33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703081" y="5966322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grpSp>
        <p:nvGrpSpPr>
          <p:cNvPr id="35" name="グループ化 34"/>
          <p:cNvGrpSpPr/>
          <p:nvPr/>
        </p:nvGrpSpPr>
        <p:grpSpPr>
          <a:xfrm rot="10800000" flipV="1">
            <a:off x="1235040" y="1577785"/>
            <a:ext cx="4620913" cy="420047"/>
            <a:chOff x="9458241" y="1768125"/>
            <a:chExt cx="6930769" cy="630070"/>
          </a:xfrm>
        </p:grpSpPr>
        <p:sp>
          <p:nvSpPr>
            <p:cNvPr id="36" name="平行四辺形 35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37" name="平行四辺形 36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38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505092" y="1508787"/>
            <a:ext cx="3450683" cy="565984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1535098" y="1997831"/>
            <a:ext cx="3390671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27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28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  <p:sp>
        <p:nvSpPr>
          <p:cNvPr id="30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cxnSp>
        <p:nvCxnSpPr>
          <p:cNvPr id="31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0" name="グループ化 16"/>
          <p:cNvGrpSpPr/>
          <p:nvPr/>
        </p:nvGrpSpPr>
        <p:grpSpPr>
          <a:xfrm>
            <a:off x="6306042" y="3038958"/>
            <a:ext cx="4620913" cy="420047"/>
            <a:chOff x="9458241" y="1768125"/>
            <a:chExt cx="6930769" cy="630070"/>
          </a:xfrm>
        </p:grpSpPr>
        <p:sp>
          <p:nvSpPr>
            <p:cNvPr id="41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42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43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4" name="グループ化 17"/>
          <p:cNvGrpSpPr/>
          <p:nvPr/>
        </p:nvGrpSpPr>
        <p:grpSpPr>
          <a:xfrm rot="10800000" flipV="1">
            <a:off x="1235040" y="4467234"/>
            <a:ext cx="4620913" cy="420047"/>
            <a:chOff x="9458241" y="1768125"/>
            <a:chExt cx="6930769" cy="630070"/>
          </a:xfrm>
        </p:grpSpPr>
        <p:sp>
          <p:nvSpPr>
            <p:cNvPr id="45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46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47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48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49" name="グループ化 34"/>
          <p:cNvGrpSpPr/>
          <p:nvPr/>
        </p:nvGrpSpPr>
        <p:grpSpPr>
          <a:xfrm rot="10800000" flipV="1">
            <a:off x="1235040" y="1577785"/>
            <a:ext cx="4620913" cy="420047"/>
            <a:chOff x="9458241" y="1768125"/>
            <a:chExt cx="6930769" cy="630070"/>
          </a:xfrm>
        </p:grpSpPr>
        <p:sp>
          <p:nvSpPr>
            <p:cNvPr id="50" name="平行四辺形 35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51" name="平行四辺形 36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pic>
        <p:nvPicPr>
          <p:cNvPr id="52" name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53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54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9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50"/>
                            </p:stCondLst>
                            <p:childTnLst>
                              <p:par>
                                <p:cTn id="35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250"/>
                            </p:stCondLst>
                            <p:childTnLst>
                              <p:par>
                                <p:cTn id="52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250"/>
                            </p:stCondLst>
                            <p:childTnLst>
                              <p:par>
                                <p:cTn id="69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250"/>
                            </p:stCondLst>
                            <p:childTnLst>
                              <p:par>
                                <p:cTn id="7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00"/>
                            </p:stCondLst>
                            <p:childTnLst>
                              <p:par>
                                <p:cTn id="8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500"/>
                            </p:stCondLst>
                            <p:childTnLst>
                              <p:par>
                                <p:cTn id="96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8500"/>
                            </p:stCondLst>
                            <p:childTnLst>
                              <p:par>
                                <p:cTn id="105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9500"/>
                            </p:stCondLst>
                            <p:childTnLst>
                              <p:par>
                                <p:cTn id="114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/>
      <p:bldP spid="1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21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33" grpId="0" animBg="1"/>
      <p:bldP spid="3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2" grpId="0" animBg="1"/>
      <p:bldP spid="43" grpId="0" animBg="1"/>
      <p:bldP spid="47" grpId="0" animBg="1"/>
      <p:bldP spid="48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NTU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169495" y="6603007"/>
            <a:ext cx="14064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D249EA6-1926-491D-8702-E9A612A7F755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01634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SG"/>
              <a:t>NTU-CONFIDENTIAL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2794" y="6712931"/>
            <a:ext cx="3359205" cy="14527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4483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meline -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276037" y="6394246"/>
            <a:ext cx="5185025" cy="365125"/>
          </a:xfrm>
          <a:prstGeom prst="rect">
            <a:avLst/>
          </a:prstGeom>
        </p:spPr>
        <p:txBody>
          <a:bodyPr lIns="45720" tIns="22860" rIns="45720" bIns="22860"/>
          <a:lstStyle/>
          <a:p>
            <a:r>
              <a:rPr lang="en-SG"/>
              <a:t>NTU-CONFIDENTIAL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293" y="6394246"/>
            <a:ext cx="604913" cy="365125"/>
          </a:xfrm>
          <a:prstGeom prst="rect">
            <a:avLst/>
          </a:prstGeom>
        </p:spPr>
        <p:txBody>
          <a:bodyPr lIns="45720" tIns="22860" rIns="45720" bIns="22860"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cxnSp>
        <p:nvCxnSpPr>
          <p:cNvPr id="8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7" name="グループ化 16"/>
          <p:cNvGrpSpPr/>
          <p:nvPr/>
        </p:nvGrpSpPr>
        <p:grpSpPr>
          <a:xfrm>
            <a:off x="6306042" y="1568794"/>
            <a:ext cx="4620913" cy="420047"/>
            <a:chOff x="9458241" y="1768125"/>
            <a:chExt cx="6930769" cy="630070"/>
          </a:xfrm>
        </p:grpSpPr>
        <p:sp>
          <p:nvSpPr>
            <p:cNvPr id="13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12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1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7176213" y="1499797"/>
            <a:ext cx="3450683" cy="56598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46208" y="1988842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16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8" name="グループ化 17"/>
          <p:cNvGrpSpPr/>
          <p:nvPr/>
        </p:nvGrpSpPr>
        <p:grpSpPr>
          <a:xfrm rot="10800000" flipV="1">
            <a:off x="1235040" y="3068961"/>
            <a:ext cx="4620913" cy="420047"/>
            <a:chOff x="9458241" y="1768125"/>
            <a:chExt cx="6930769" cy="630070"/>
          </a:xfrm>
        </p:grpSpPr>
        <p:sp>
          <p:nvSpPr>
            <p:cNvPr id="19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20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21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05092" y="3008953"/>
            <a:ext cx="3450683" cy="565984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535098" y="3497998"/>
            <a:ext cx="3390671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23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24" name="グループ化 23"/>
          <p:cNvGrpSpPr/>
          <p:nvPr/>
        </p:nvGrpSpPr>
        <p:grpSpPr>
          <a:xfrm>
            <a:off x="6306042" y="4449114"/>
            <a:ext cx="4620913" cy="420047"/>
            <a:chOff x="9458241" y="1768125"/>
            <a:chExt cx="6930769" cy="630070"/>
          </a:xfrm>
        </p:grpSpPr>
        <p:sp>
          <p:nvSpPr>
            <p:cNvPr id="25" name="平行四辺形 24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26" name="平行四辺形 25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27" name="テキスト プレースホルダー 11"/>
          <p:cNvSpPr>
            <a:spLocks noGrp="1"/>
          </p:cNvSpPr>
          <p:nvPr>
            <p:ph type="body" sz="quarter" idx="31" hasCustomPrompt="1"/>
          </p:nvPr>
        </p:nvSpPr>
        <p:spPr>
          <a:xfrm>
            <a:off x="7176213" y="4380117"/>
            <a:ext cx="3450683" cy="56598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28" name="テキスト プレースホルダー 11"/>
          <p:cNvSpPr>
            <a:spLocks noGrp="1"/>
          </p:cNvSpPr>
          <p:nvPr>
            <p:ph type="body" sz="quarter" idx="32" hasCustomPrompt="1"/>
          </p:nvPr>
        </p:nvSpPr>
        <p:spPr>
          <a:xfrm>
            <a:off x="7146208" y="4869161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29" name="テキスト プレースホルダー 11"/>
          <p:cNvSpPr>
            <a:spLocks noGrp="1"/>
          </p:cNvSpPr>
          <p:nvPr>
            <p:ph type="body" sz="quarter" idx="14" hasCustomPrompt="1"/>
          </p:nvPr>
        </p:nvSpPr>
        <p:spPr>
          <a:xfrm>
            <a:off x="424879" y="248647"/>
            <a:ext cx="4697679" cy="905820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3600" spc="10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30" name="テキスト プレースホルダー 11"/>
          <p:cNvSpPr>
            <a:spLocks noGrp="1"/>
          </p:cNvSpPr>
          <p:nvPr>
            <p:ph type="body" sz="quarter" idx="15" hasCustomPrompt="1"/>
          </p:nvPr>
        </p:nvSpPr>
        <p:spPr>
          <a:xfrm>
            <a:off x="424879" y="1178751"/>
            <a:ext cx="4697679" cy="1500167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defRPr sz="16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cxnSp>
        <p:nvCxnSpPr>
          <p:cNvPr id="31" name="直線コネクタ 30"/>
          <p:cNvCxnSpPr/>
          <p:nvPr/>
        </p:nvCxnSpPr>
        <p:spPr>
          <a:xfrm>
            <a:off x="0" y="1118744"/>
            <a:ext cx="5195821" cy="0"/>
          </a:xfrm>
          <a:prstGeom prst="line">
            <a:avLst/>
          </a:prstGeom>
          <a:ln>
            <a:solidFill>
              <a:srgbClr val="BA261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705923" y="5966322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sp>
        <p:nvSpPr>
          <p:cNvPr id="5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5705923" y="415706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35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36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26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5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8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00"/>
                            </p:stCondLst>
                            <p:childTnLst>
                              <p:par>
                                <p:cTn id="2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800"/>
                            </p:stCondLst>
                            <p:childTnLst>
                              <p:par>
                                <p:cTn id="46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800"/>
                            </p:stCondLst>
                            <p:childTnLst>
                              <p:par>
                                <p:cTn id="63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800"/>
                            </p:stCondLst>
                            <p:childTnLst>
                              <p:par>
                                <p:cTn id="80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21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7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animBg="1"/>
      <p:bldP spid="3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meline -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1582293" y="6394246"/>
            <a:ext cx="604913" cy="365125"/>
          </a:xfrm>
          <a:prstGeom prst="rect">
            <a:avLst/>
          </a:prstGeom>
        </p:spPr>
        <p:txBody>
          <a:bodyPr lIns="45720" tIns="22860" rIns="45720" bIns="22860"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sp>
        <p:nvSpPr>
          <p:cNvPr id="5" name="円/楕円 4"/>
          <p:cNvSpPr/>
          <p:nvPr/>
        </p:nvSpPr>
        <p:spPr>
          <a:xfrm>
            <a:off x="5810416" y="338657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6" name="テキスト プレースホルダー 11"/>
          <p:cNvSpPr>
            <a:spLocks noGrp="1"/>
          </p:cNvSpPr>
          <p:nvPr>
            <p:ph type="body" sz="quarter" idx="26" hasCustomPrompt="1"/>
          </p:nvPr>
        </p:nvSpPr>
        <p:spPr>
          <a:xfrm>
            <a:off x="5703081" y="411781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cxnSp>
        <p:nvCxnSpPr>
          <p:cNvPr id="8" name="直線コネクタ 7"/>
          <p:cNvCxnSpPr/>
          <p:nvPr/>
        </p:nvCxnSpPr>
        <p:spPr>
          <a:xfrm>
            <a:off x="6095472" y="0"/>
            <a:ext cx="1" cy="6858000"/>
          </a:xfrm>
          <a:prstGeom prst="line">
            <a:avLst/>
          </a:prstGeom>
          <a:ln w="12700">
            <a:solidFill>
              <a:srgbClr val="BA261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/>
        </p:nvSpPr>
        <p:spPr>
          <a:xfrm>
            <a:off x="5982855" y="1868826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7" name="グループ化 16"/>
          <p:cNvGrpSpPr/>
          <p:nvPr/>
        </p:nvGrpSpPr>
        <p:grpSpPr>
          <a:xfrm>
            <a:off x="6306042" y="3038958"/>
            <a:ext cx="4620913" cy="420047"/>
            <a:chOff x="9458241" y="1768125"/>
            <a:chExt cx="6930769" cy="630070"/>
          </a:xfrm>
        </p:grpSpPr>
        <p:sp>
          <p:nvSpPr>
            <p:cNvPr id="13" name="平行四辺形 12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12" name="平行四辺形 11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14" name="テキスト プレースホルダー 11"/>
          <p:cNvSpPr>
            <a:spLocks noGrp="1"/>
          </p:cNvSpPr>
          <p:nvPr>
            <p:ph type="body" sz="quarter" idx="27" hasCustomPrompt="1"/>
          </p:nvPr>
        </p:nvSpPr>
        <p:spPr>
          <a:xfrm>
            <a:off x="7176213" y="2969960"/>
            <a:ext cx="3450683" cy="565984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15" name="テキスト プレースホルダー 11"/>
          <p:cNvSpPr>
            <a:spLocks noGrp="1"/>
          </p:cNvSpPr>
          <p:nvPr>
            <p:ph type="body" sz="quarter" idx="28" hasCustomPrompt="1"/>
          </p:nvPr>
        </p:nvSpPr>
        <p:spPr>
          <a:xfrm>
            <a:off x="7146208" y="3459005"/>
            <a:ext cx="3413979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16" name="円/楕円 15"/>
          <p:cNvSpPr/>
          <p:nvPr/>
        </p:nvSpPr>
        <p:spPr>
          <a:xfrm>
            <a:off x="5982855" y="3338990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grpSp>
        <p:nvGrpSpPr>
          <p:cNvPr id="18" name="グループ化 17"/>
          <p:cNvGrpSpPr/>
          <p:nvPr/>
        </p:nvGrpSpPr>
        <p:grpSpPr>
          <a:xfrm rot="10800000" flipV="1">
            <a:off x="1235040" y="4467234"/>
            <a:ext cx="4620913" cy="420047"/>
            <a:chOff x="9458241" y="1768125"/>
            <a:chExt cx="6930769" cy="630070"/>
          </a:xfrm>
        </p:grpSpPr>
        <p:sp>
          <p:nvSpPr>
            <p:cNvPr id="19" name="平行四辺形 18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20" name="平行四辺形 19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21" name="テキスト プレースホルダー 11"/>
          <p:cNvSpPr>
            <a:spLocks noGrp="1"/>
          </p:cNvSpPr>
          <p:nvPr>
            <p:ph type="body" sz="quarter" idx="29" hasCustomPrompt="1"/>
          </p:nvPr>
        </p:nvSpPr>
        <p:spPr>
          <a:xfrm>
            <a:off x="1505092" y="4398237"/>
            <a:ext cx="3450683" cy="565984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22" name="テキスト プレースホルダー 11"/>
          <p:cNvSpPr>
            <a:spLocks noGrp="1"/>
          </p:cNvSpPr>
          <p:nvPr>
            <p:ph type="body" sz="quarter" idx="30" hasCustomPrompt="1"/>
          </p:nvPr>
        </p:nvSpPr>
        <p:spPr>
          <a:xfrm>
            <a:off x="1451181" y="4887282"/>
            <a:ext cx="3390671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sp>
        <p:nvSpPr>
          <p:cNvPr id="23" name="円/楕円 22"/>
          <p:cNvSpPr/>
          <p:nvPr/>
        </p:nvSpPr>
        <p:spPr>
          <a:xfrm>
            <a:off x="5982855" y="4749147"/>
            <a:ext cx="240048" cy="240027"/>
          </a:xfrm>
          <a:prstGeom prst="ellipse">
            <a:avLst/>
          </a:prstGeom>
          <a:solidFill>
            <a:srgbClr val="BA2613"/>
          </a:solidFill>
          <a:ln w="762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33" name="円/楕円 32"/>
          <p:cNvSpPr/>
          <p:nvPr/>
        </p:nvSpPr>
        <p:spPr>
          <a:xfrm>
            <a:off x="5810416" y="5889273"/>
            <a:ext cx="570113" cy="570064"/>
          </a:xfrm>
          <a:prstGeom prst="ellipse">
            <a:avLst/>
          </a:prstGeom>
          <a:solidFill>
            <a:srgbClr val="BA2613"/>
          </a:solidFill>
          <a:ln w="76200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2400"/>
          </a:p>
        </p:txBody>
      </p:sp>
      <p:sp>
        <p:nvSpPr>
          <p:cNvPr id="34" name="テキスト プレースホルダー 11"/>
          <p:cNvSpPr>
            <a:spLocks noGrp="1"/>
          </p:cNvSpPr>
          <p:nvPr>
            <p:ph type="body" sz="quarter" idx="33" hasCustomPrompt="1"/>
          </p:nvPr>
        </p:nvSpPr>
        <p:spPr>
          <a:xfrm>
            <a:off x="5703081" y="5966322"/>
            <a:ext cx="780155" cy="415967"/>
          </a:xfrm>
        </p:spPr>
        <p:txBody>
          <a:bodyPr anchor="ctr">
            <a:noAutofit/>
          </a:bodyPr>
          <a:lstStyle>
            <a:lvl1pPr algn="ctr">
              <a:spcBef>
                <a:spcPts val="0"/>
              </a:spcBef>
              <a:defRPr sz="1600" spc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0000</a:t>
            </a:r>
            <a:endParaRPr lang="en-US"/>
          </a:p>
        </p:txBody>
      </p:sp>
      <p:grpSp>
        <p:nvGrpSpPr>
          <p:cNvPr id="35" name="グループ化 34"/>
          <p:cNvGrpSpPr/>
          <p:nvPr/>
        </p:nvGrpSpPr>
        <p:grpSpPr>
          <a:xfrm rot="10800000" flipV="1">
            <a:off x="1235040" y="1577785"/>
            <a:ext cx="4620913" cy="420047"/>
            <a:chOff x="9458241" y="1768125"/>
            <a:chExt cx="6930769" cy="630070"/>
          </a:xfrm>
        </p:grpSpPr>
        <p:sp>
          <p:nvSpPr>
            <p:cNvPr id="36" name="平行四辺形 35"/>
            <p:cNvSpPr/>
            <p:nvPr/>
          </p:nvSpPr>
          <p:spPr>
            <a:xfrm rot="10800000">
              <a:off x="9569958" y="1768125"/>
              <a:ext cx="6819052" cy="630070"/>
            </a:xfrm>
            <a:prstGeom prst="parallelogram">
              <a:avLst>
                <a:gd name="adj" fmla="val 75391"/>
              </a:avLst>
            </a:prstGeom>
            <a:solidFill>
              <a:schemeClr val="bg1">
                <a:lumMod val="95000"/>
              </a:schemeClr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  <p:sp>
          <p:nvSpPr>
            <p:cNvPr id="37" name="平行四辺形 36"/>
            <p:cNvSpPr/>
            <p:nvPr/>
          </p:nvSpPr>
          <p:spPr>
            <a:xfrm rot="10800000">
              <a:off x="9458241" y="1768125"/>
              <a:ext cx="1395155" cy="630070"/>
            </a:xfrm>
            <a:prstGeom prst="parallelogram">
              <a:avLst>
                <a:gd name="adj" fmla="val 75391"/>
              </a:avLst>
            </a:prstGeom>
            <a:solidFill>
              <a:srgbClr val="BA2613"/>
            </a:solidFill>
            <a:ln w="762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2400"/>
            </a:p>
          </p:txBody>
        </p:sp>
      </p:grpSp>
      <p:sp>
        <p:nvSpPr>
          <p:cNvPr id="38" name="テキスト プレースホルダー 11"/>
          <p:cNvSpPr>
            <a:spLocks noGrp="1"/>
          </p:cNvSpPr>
          <p:nvPr>
            <p:ph type="body" sz="quarter" idx="34" hasCustomPrompt="1"/>
          </p:nvPr>
        </p:nvSpPr>
        <p:spPr>
          <a:xfrm>
            <a:off x="1505092" y="1508787"/>
            <a:ext cx="3450683" cy="565984"/>
          </a:xfrm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2133" spc="2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altLang="ja-JP"/>
              <a:t>TEXT HERE</a:t>
            </a:r>
            <a:endParaRPr lang="en-US"/>
          </a:p>
        </p:txBody>
      </p:sp>
      <p:sp>
        <p:nvSpPr>
          <p:cNvPr id="39" name="テキスト プレースホルダー 11"/>
          <p:cNvSpPr>
            <a:spLocks noGrp="1"/>
          </p:cNvSpPr>
          <p:nvPr>
            <p:ph type="body" sz="quarter" idx="35" hasCustomPrompt="1"/>
          </p:nvPr>
        </p:nvSpPr>
        <p:spPr>
          <a:xfrm>
            <a:off x="1535098" y="1997831"/>
            <a:ext cx="3390671" cy="930103"/>
          </a:xfrm>
        </p:spPr>
        <p:txBody>
          <a:bodyPr anchor="t">
            <a:noAutofit/>
          </a:bodyPr>
          <a:lstStyle>
            <a:lvl1pPr algn="l">
              <a:lnSpc>
                <a:spcPct val="120000"/>
              </a:lnSpc>
              <a:spcBef>
                <a:spcPts val="0"/>
              </a:spcBef>
              <a:defRPr sz="1333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altLang="ja-JP"/>
              <a:t>Text Here</a:t>
            </a:r>
          </a:p>
          <a:p>
            <a:pPr lvl="0"/>
            <a:endParaRPr lang="en-US" altLang="ja-JP"/>
          </a:p>
          <a:p>
            <a:pPr lvl="0"/>
            <a:endParaRPr lang="en-US" altLang="ja-JP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27" name="Footer Placeholder 4"/>
          <p:cNvSpPr txBox="1">
            <a:spLocks/>
          </p:cNvSpPr>
          <p:nvPr/>
        </p:nvSpPr>
        <p:spPr>
          <a:xfrm>
            <a:off x="4038600" y="650163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/>
              <a:t>NTU-RESTRICTED</a:t>
            </a:r>
          </a:p>
        </p:txBody>
      </p:sp>
      <p:sp>
        <p:nvSpPr>
          <p:cNvPr id="28" name="Slide Number Placeholder 5"/>
          <p:cNvSpPr txBox="1">
            <a:spLocks/>
          </p:cNvSpPr>
          <p:nvPr/>
        </p:nvSpPr>
        <p:spPr>
          <a:xfrm>
            <a:off x="8832794" y="6712931"/>
            <a:ext cx="3359205" cy="1452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F6294DB-B194-426D-AEDE-61555581846D}" type="slidenum">
              <a:rPr lang="en-SG" smtClean="0"/>
              <a:pPr/>
              <a:t>‹#›</a:t>
            </a:fld>
            <a:endParaRPr lang="en-SG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24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50"/>
                            </p:stCondLst>
                            <p:childTnLst>
                              <p:par>
                                <p:cTn id="35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250"/>
                            </p:stCondLst>
                            <p:childTnLst>
                              <p:par>
                                <p:cTn id="52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250"/>
                            </p:stCondLst>
                            <p:childTnLst>
                              <p:par>
                                <p:cTn id="69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/>
      <p:bldP spid="1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21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33" grpId="0" animBg="1"/>
      <p:bldP spid="3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105">
            <a:extLst>
              <a:ext uri="{FF2B5EF4-FFF2-40B4-BE49-F238E27FC236}">
                <a16:creationId xmlns:a16="http://schemas.microsoft.com/office/drawing/2014/main" id="{6F2651B0-0E05-CA4D-9BFB-A6E2785811C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107" name="Title 1">
            <a:extLst>
              <a:ext uri="{FF2B5EF4-FFF2-40B4-BE49-F238E27FC236}">
                <a16:creationId xmlns:a16="http://schemas.microsoft.com/office/drawing/2014/main" id="{B254B1F4-C34B-B14F-8FE2-2CAC1A28F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43" y="136524"/>
            <a:ext cx="11930332" cy="967657"/>
          </a:xfrm>
        </p:spPr>
        <p:txBody>
          <a:bodyPr>
            <a:normAutofit/>
          </a:bodyPr>
          <a:lstStyle>
            <a:lvl1pPr>
              <a:defRPr sz="4400" b="1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108" name="Content Placeholder 2">
            <a:extLst>
              <a:ext uri="{FF2B5EF4-FFF2-40B4-BE49-F238E27FC236}">
                <a16:creationId xmlns:a16="http://schemas.microsoft.com/office/drawing/2014/main" id="{07AC239F-DFF6-0644-AF94-8B0EDB67C5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143" y="1224951"/>
            <a:ext cx="11930332" cy="4986068"/>
          </a:xfrm>
        </p:spPr>
        <p:txBody>
          <a:bodyPr>
            <a:normAutofit/>
          </a:bodyPr>
          <a:lstStyle>
            <a:lvl1pPr>
              <a:defRPr sz="3200"/>
            </a:lvl1pPr>
            <a:lvl2pPr marL="801688" indent="-266700">
              <a:buFont typeface="Wingdings" panose="05000000000000000000" pitchFamily="2" charset="2"/>
              <a:buChar char="Ø"/>
              <a:defRPr sz="2800">
                <a:solidFill>
                  <a:schemeClr val="accent1">
                    <a:lumMod val="75000"/>
                  </a:schemeClr>
                </a:solidFill>
              </a:defRPr>
            </a:lvl2pPr>
            <a:lvl3pPr marL="1258888" indent="-276225">
              <a:buFont typeface="Wingdings" panose="05000000000000000000" pitchFamily="2" charset="2"/>
              <a:buChar char="ü"/>
              <a:defRPr sz="2400">
                <a:solidFill>
                  <a:schemeClr val="accent6">
                    <a:lumMod val="50000"/>
                  </a:schemeClr>
                </a:solidFill>
              </a:defRPr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  <p:sp>
        <p:nvSpPr>
          <p:cNvPr id="109" name="Date Placeholder 3">
            <a:extLst>
              <a:ext uri="{FF2B5EF4-FFF2-40B4-BE49-F238E27FC236}">
                <a16:creationId xmlns:a16="http://schemas.microsoft.com/office/drawing/2014/main" id="{5C417A46-FCED-4242-974D-3AF5F817963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69495" y="6603007"/>
            <a:ext cx="14064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110" name="Footer Placeholder 4">
            <a:extLst>
              <a:ext uri="{FF2B5EF4-FFF2-40B4-BE49-F238E27FC236}">
                <a16:creationId xmlns:a16="http://schemas.microsoft.com/office/drawing/2014/main" id="{A3DB0AFD-751E-1C46-8FA9-B8FA6094B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01634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SG"/>
              <a:t>NTU-CONFIDENTIAL</a:t>
            </a:r>
          </a:p>
        </p:txBody>
      </p:sp>
      <p:sp>
        <p:nvSpPr>
          <p:cNvPr id="111" name="Slide Number Placeholder 5">
            <a:extLst>
              <a:ext uri="{FF2B5EF4-FFF2-40B4-BE49-F238E27FC236}">
                <a16:creationId xmlns:a16="http://schemas.microsoft.com/office/drawing/2014/main" id="{F9001528-8FEA-2344-8A87-0FF31FC25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32794" y="6712931"/>
            <a:ext cx="3359205" cy="14527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112" name="Picture 111">
            <a:extLst>
              <a:ext uri="{FF2B5EF4-FFF2-40B4-BE49-F238E27FC236}">
                <a16:creationId xmlns:a16="http://schemas.microsoft.com/office/drawing/2014/main" id="{ED1B0872-F5C2-504D-9C46-488B399CF14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6433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TU Presen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169495" y="6603007"/>
            <a:ext cx="14064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7C6F7F-BF71-438D-9FDF-D46C682C3A18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01634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SG"/>
              <a:t>NTU-CONFIDENTIAL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2794" y="6712931"/>
            <a:ext cx="3359205" cy="14527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138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1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10169495" y="6603007"/>
            <a:ext cx="14064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D9A74A2-B650-4EC5-9A7F-A3867962898E}" type="datetime1">
              <a:rPr lang="en-US" smtClean="0"/>
              <a:t>8/26/20</a:t>
            </a:fld>
            <a:endParaRPr lang="en-SG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01634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SG"/>
              <a:t>NTU-CONFIDENTIAL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2794" y="6712931"/>
            <a:ext cx="3359205" cy="14527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962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10169495" y="6603007"/>
            <a:ext cx="14064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75027FD-650E-47DB-8348-881A5BC0018E}" type="datetime1">
              <a:rPr lang="en-US" smtClean="0"/>
              <a:t>8/26/20</a:t>
            </a:fld>
            <a:endParaRPr lang="en-SG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01634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SG"/>
              <a:t>NTU-CONFIDENTIAL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32794" y="6712931"/>
            <a:ext cx="3359205" cy="14527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844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2FBD85-4D5F-417D-AFDC-7E565D034459}" type="datetime1">
              <a:rPr lang="en-US" smtClean="0"/>
              <a:t>8/26/20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27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DA71A-9E38-4DE8-B27C-B73BA7B02954}" type="datetime1">
              <a:rPr lang="en-US" smtClean="0"/>
              <a:t>8/26/20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639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55E2D-CFBA-42C5-96F4-275971ECECF9}" type="datetime1">
              <a:rPr lang="en-US" smtClean="0"/>
              <a:t>8/26/20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25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D6AEE-7D4B-4C91-9B3E-726E9B7460AC}" type="datetime1">
              <a:rPr lang="en-US" smtClean="0"/>
              <a:t>8/26/20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500221"/>
            <a:ext cx="12192000" cy="35777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5717" y="6517103"/>
            <a:ext cx="3657600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140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2143" y="136524"/>
            <a:ext cx="11930332" cy="967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43" y="1224951"/>
            <a:ext cx="11930332" cy="49860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SG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6370F-FCE3-43E1-8DCA-3CC44CB783DF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SG"/>
              <a:t>NTU-CONFIDENTIAL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B990F-C8E3-4234-A8AB-A454C8B6CA3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5193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61950" indent="-361950" algn="l" defTabSz="685800" rtl="0" eaLnBrk="1" latinLnBrk="0" hangingPunct="1">
        <a:lnSpc>
          <a:spcPct val="90000"/>
        </a:lnSpc>
        <a:spcBef>
          <a:spcPts val="75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96938" indent="-3619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58888" indent="-180975" algn="l" defTabSz="685800" rtl="0" eaLnBrk="1" latinLnBrk="0" hangingPunct="1">
        <a:lnSpc>
          <a:spcPct val="90000"/>
        </a:lnSpc>
        <a:spcBef>
          <a:spcPts val="375"/>
        </a:spcBef>
        <a:buFont typeface="Calibri" panose="020F0502020204030204" pitchFamily="34" charset="0"/>
        <a:buChar char="▫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helpconsole.ntu.edu.sg/NTULEARNKB/Static/resldbr.htm" TargetMode="External"/><Relationship Id="rId2" Type="http://schemas.openxmlformats.org/officeDocument/2006/relationships/hyperlink" Target="https://youtu.be/hms51SQtYzY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ntuadminonestop.service-now.com/ntussp?id=ntu_home" TargetMode="External"/><Relationship Id="rId2" Type="http://schemas.openxmlformats.org/officeDocument/2006/relationships/hyperlink" Target="https://ntulearn.ntu.edu.sg/webapps/blackboard/execute/enrollCourse?context=Course&amp;course_id=_312666_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ownload.respondus.com/lockdown/download.php?id=946716216" TargetMode="Externa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ntulearn.ntu.edu.sg/webapps/blackboard/execute/enrollCourse?context=Course&amp;course_id=_312666_1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8407" y="5603844"/>
            <a:ext cx="4193772" cy="573622"/>
          </a:xfrm>
        </p:spPr>
        <p:txBody>
          <a:bodyPr/>
          <a:lstStyle/>
          <a:p>
            <a:r>
              <a:rPr lang="en-SG" dirty="0"/>
              <a:t>26 August 2020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346" y="3255064"/>
            <a:ext cx="4893673" cy="2077584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Using Respondus LockDown Browser and Monitor for Online Test (Student Guide)</a:t>
            </a:r>
            <a:endParaRPr lang="en-SG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644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46944-E391-F844-87FD-1298BA959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</a:t>
            </a:r>
            <a:r>
              <a:rPr lang="en-US" dirty="0" err="1"/>
              <a:t>enrol</a:t>
            </a:r>
            <a:r>
              <a:rPr lang="en-US" dirty="0"/>
              <a:t> into CITS Demo and Test Site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07145-F41A-4541-9CA2-547C2C288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18B52-AD6A-4246-ACF7-6366841E9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9F584-60F0-2646-BEBE-9487EB5A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10</a:t>
            </a:fld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F88794-EAAA-ED4B-AE9C-205C39C496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851"/>
          <a:stretch/>
        </p:blipFill>
        <p:spPr>
          <a:xfrm>
            <a:off x="254456" y="4228475"/>
            <a:ext cx="3418478" cy="18737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3032B6-E1CB-9748-987F-521539FA7D11}"/>
              </a:ext>
            </a:extLst>
          </p:cNvPr>
          <p:cNvSpPr txBox="1"/>
          <p:nvPr/>
        </p:nvSpPr>
        <p:spPr>
          <a:xfrm>
            <a:off x="10070567" y="3429000"/>
            <a:ext cx="2264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3. Click Submit to enroll into the course.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3A8043-2C6F-984C-84B6-54CAD1DD2069}"/>
              </a:ext>
            </a:extLst>
          </p:cNvPr>
          <p:cNvSpPr txBox="1"/>
          <p:nvPr/>
        </p:nvSpPr>
        <p:spPr>
          <a:xfrm>
            <a:off x="3781028" y="5657258"/>
            <a:ext cx="8573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4. Click the course link in the Course List module in My Institution tab to enter the course.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BAC7CFB-B039-1C43-AB48-3BF93ACA0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456" y="1016076"/>
            <a:ext cx="9673798" cy="296931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83246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46944-E391-F844-87FD-1298BA959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</a:t>
            </a:r>
            <a:r>
              <a:rPr lang="en-US" dirty="0" err="1"/>
              <a:t>enrol</a:t>
            </a:r>
            <a:r>
              <a:rPr lang="en-US" dirty="0"/>
              <a:t> into CITS Demo and Test Site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07145-F41A-4541-9CA2-547C2C288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18B52-AD6A-4246-ACF7-6366841E9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9F584-60F0-2646-BEBE-9487EB5A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11</a:t>
            </a:fld>
            <a:endParaRPr lang="en-SG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3032B6-E1CB-9748-987F-521539FA7D11}"/>
              </a:ext>
            </a:extLst>
          </p:cNvPr>
          <p:cNvSpPr txBox="1"/>
          <p:nvPr/>
        </p:nvSpPr>
        <p:spPr>
          <a:xfrm>
            <a:off x="254455" y="4269054"/>
            <a:ext cx="104627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5. Enter the relevant content area where the mock test is created – either require LockDown Browser or require both LockDown Browser and Monitor, to check that you are able to use Respondus LockDown browser to complete the mock test.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A9847B-3B16-444D-8992-EA2B12723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080" y="1135529"/>
            <a:ext cx="10462751" cy="312429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D89716F2-D064-CE44-BF71-41CF8E3E1FE2}"/>
              </a:ext>
            </a:extLst>
          </p:cNvPr>
          <p:cNvCxnSpPr/>
          <p:nvPr/>
        </p:nvCxnSpPr>
        <p:spPr>
          <a:xfrm rot="5400000" flipH="1" flipV="1">
            <a:off x="-267307" y="2585058"/>
            <a:ext cx="2502361" cy="865632"/>
          </a:xfrm>
          <a:prstGeom prst="bentConnector3">
            <a:avLst>
              <a:gd name="adj1" fmla="val 100184"/>
            </a:avLst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C7A43A7F-812F-C147-BC2A-C3AE579E8E54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-66359" y="2795238"/>
            <a:ext cx="2100466" cy="865631"/>
          </a:xfrm>
          <a:prstGeom prst="bentConnector3">
            <a:avLst>
              <a:gd name="adj1" fmla="val 100499"/>
            </a:avLst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086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DE3964-E3DA-BE47-AA59-FFA804C16D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8672" y="1552353"/>
            <a:ext cx="3837107" cy="17757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itle 2"/>
          <p:cNvSpPr>
            <a:spLocks noGrp="1"/>
          </p:cNvSpPr>
          <p:nvPr>
            <p:ph type="title" idx="4294967295"/>
          </p:nvPr>
        </p:nvSpPr>
        <p:spPr>
          <a:xfrm>
            <a:off x="254978" y="3020"/>
            <a:ext cx="11937023" cy="608544"/>
          </a:xfrm>
        </p:spPr>
        <p:txBody>
          <a:bodyPr>
            <a:normAutofit fontScale="90000"/>
          </a:bodyPr>
          <a:lstStyle/>
          <a:p>
            <a:pPr>
              <a:tabLst>
                <a:tab pos="2065287" algn="l"/>
              </a:tabLst>
            </a:pPr>
            <a:r>
              <a:rPr lang="en-US" sz="2400" b="1" dirty="0">
                <a:cs typeface="Arial"/>
              </a:rPr>
              <a:t>Respondus Quick e-Guide: </a:t>
            </a:r>
            <a:r>
              <a:rPr lang="en-US" sz="2400" b="1" dirty="0">
                <a:solidFill>
                  <a:srgbClr val="AD0000"/>
                </a:solidFill>
                <a:cs typeface="Arial"/>
              </a:rPr>
              <a:t>Using Respondus LockDown Browser to take Test in </a:t>
            </a:r>
            <a:br>
              <a:rPr lang="en-US" sz="2400" b="1" dirty="0">
                <a:solidFill>
                  <a:srgbClr val="AD0000"/>
                </a:solidFill>
                <a:cs typeface="Arial"/>
              </a:rPr>
            </a:br>
            <a:r>
              <a:rPr lang="en-US" sz="2400" b="1" dirty="0">
                <a:solidFill>
                  <a:srgbClr val="AD0000"/>
                </a:solidFill>
                <a:cs typeface="Arial"/>
              </a:rPr>
              <a:t>                                                 NTULearn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824"/>
            <a:ext cx="12192000" cy="0"/>
          </a:xfrm>
          <a:prstGeom prst="line">
            <a:avLst/>
          </a:prstGeom>
          <a:ln w="19050">
            <a:solidFill>
              <a:srgbClr val="AD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B4058B2-6EFF-4A41-A2E5-AEA553EA2CC0}"/>
              </a:ext>
            </a:extLst>
          </p:cNvPr>
          <p:cNvSpPr txBox="1"/>
          <p:nvPr/>
        </p:nvSpPr>
        <p:spPr>
          <a:xfrm>
            <a:off x="277181" y="611914"/>
            <a:ext cx="11517137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Arial"/>
                <a:cs typeface="Arial"/>
              </a:rPr>
              <a:t>Before launching the </a:t>
            </a:r>
            <a:r>
              <a:rPr lang="en-US" sz="1400" dirty="0" err="1">
                <a:latin typeface="Arial"/>
                <a:cs typeface="Arial"/>
              </a:rPr>
              <a:t>Respondus</a:t>
            </a:r>
            <a:r>
              <a:rPr lang="en-US" sz="1400" dirty="0">
                <a:latin typeface="Arial"/>
                <a:cs typeface="Arial"/>
              </a:rPr>
              <a:t> </a:t>
            </a:r>
            <a:r>
              <a:rPr lang="en-US" sz="1400" dirty="0" err="1">
                <a:latin typeface="Arial"/>
                <a:cs typeface="Arial"/>
              </a:rPr>
              <a:t>LockDown</a:t>
            </a:r>
            <a:r>
              <a:rPr lang="en-US" sz="1400" dirty="0">
                <a:latin typeface="Arial"/>
                <a:cs typeface="Arial"/>
              </a:rPr>
              <a:t> Browser, please close all the other applications such as Outlook, internet browsers and WhatsApp running on your computer.</a:t>
            </a:r>
          </a:p>
          <a:p>
            <a:pPr>
              <a:lnSpc>
                <a:spcPct val="150000"/>
              </a:lnSpc>
            </a:pPr>
            <a:endParaRPr lang="en-US" sz="1400" dirty="0">
              <a:latin typeface="Arial"/>
              <a:cs typeface="Arial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55C8922-F3D7-6F47-A4FB-3E5DC92CCC2D}"/>
              </a:ext>
            </a:extLst>
          </p:cNvPr>
          <p:cNvSpPr txBox="1"/>
          <p:nvPr/>
        </p:nvSpPr>
        <p:spPr>
          <a:xfrm>
            <a:off x="277180" y="5391545"/>
            <a:ext cx="8291467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indent="-342891">
              <a:lnSpc>
                <a:spcPct val="150000"/>
              </a:lnSpc>
              <a:buFontTx/>
              <a:buAutoNum type="arabicPeriod"/>
            </a:pPr>
            <a:r>
              <a:rPr lang="en-US" sz="1400" dirty="0">
                <a:latin typeface="Arial"/>
                <a:cs typeface="Arial"/>
              </a:rPr>
              <a:t>Launch Respondus </a:t>
            </a:r>
            <a:r>
              <a:rPr lang="en-US" sz="1400" dirty="0" err="1">
                <a:latin typeface="Arial"/>
                <a:cs typeface="Arial"/>
              </a:rPr>
              <a:t>LockDown</a:t>
            </a:r>
            <a:r>
              <a:rPr lang="en-US" sz="1400" dirty="0">
                <a:latin typeface="Arial"/>
                <a:cs typeface="Arial"/>
              </a:rPr>
              <a:t> Browser. It will navigate to </a:t>
            </a:r>
            <a:r>
              <a:rPr lang="en-US" sz="1400" dirty="0" err="1">
                <a:latin typeface="Arial"/>
                <a:cs typeface="Arial"/>
              </a:rPr>
              <a:t>NTULearn</a:t>
            </a:r>
            <a:r>
              <a:rPr lang="en-US" sz="1400" dirty="0">
                <a:latin typeface="Arial"/>
                <a:cs typeface="Arial"/>
              </a:rPr>
              <a:t> automatically.</a:t>
            </a:r>
          </a:p>
          <a:p>
            <a:pPr marL="342891" indent="-342891">
              <a:lnSpc>
                <a:spcPct val="150000"/>
              </a:lnSpc>
              <a:buFontTx/>
              <a:buAutoNum type="arabicPeriod"/>
            </a:pPr>
            <a:r>
              <a:rPr lang="en-US" sz="1400" dirty="0">
                <a:latin typeface="Arial"/>
                <a:cs typeface="Arial"/>
              </a:rPr>
              <a:t>Click </a:t>
            </a:r>
            <a:r>
              <a:rPr lang="en-US" sz="1400" b="1" dirty="0">
                <a:solidFill>
                  <a:srgbClr val="C00000"/>
                </a:solidFill>
                <a:latin typeface="Arial"/>
                <a:cs typeface="Arial"/>
              </a:rPr>
              <a:t>Kill these applications </a:t>
            </a:r>
            <a:r>
              <a:rPr lang="en-US" sz="1400" dirty="0">
                <a:latin typeface="Arial"/>
                <a:cs typeface="Arial"/>
              </a:rPr>
              <a:t>if the browser detects some applications that need to be closed.</a:t>
            </a:r>
          </a:p>
          <a:p>
            <a:pPr marL="342891" indent="-342891">
              <a:lnSpc>
                <a:spcPct val="150000"/>
              </a:lnSpc>
              <a:buFontTx/>
              <a:buAutoNum type="arabicPeriod"/>
            </a:pPr>
            <a:r>
              <a:rPr lang="en-US" sz="1400" dirty="0">
                <a:latin typeface="Arial"/>
                <a:cs typeface="Arial"/>
              </a:rPr>
              <a:t>Log in to </a:t>
            </a:r>
            <a:r>
              <a:rPr lang="en-US" sz="1400" b="1" dirty="0" err="1">
                <a:solidFill>
                  <a:srgbClr val="C00000"/>
                </a:solidFill>
                <a:latin typeface="Arial"/>
                <a:cs typeface="Arial"/>
              </a:rPr>
              <a:t>NTULearn</a:t>
            </a:r>
            <a:r>
              <a:rPr lang="en-US" sz="1400" dirty="0">
                <a:latin typeface="Arial"/>
                <a:cs typeface="Arial"/>
              </a:rPr>
              <a:t>.</a:t>
            </a:r>
          </a:p>
          <a:p>
            <a:pPr marL="342891" indent="-342891">
              <a:lnSpc>
                <a:spcPct val="150000"/>
              </a:lnSpc>
              <a:buFontTx/>
              <a:buAutoNum type="arabicPeriod"/>
            </a:pPr>
            <a:r>
              <a:rPr lang="en-US" sz="1400" dirty="0">
                <a:latin typeface="Arial"/>
                <a:cs typeface="Arial"/>
              </a:rPr>
              <a:t>Browse to the course and</a:t>
            </a:r>
            <a:r>
              <a:rPr lang="en-US" sz="1400" b="1" dirty="0">
                <a:latin typeface="Arial"/>
                <a:cs typeface="Arial"/>
              </a:rPr>
              <a:t> </a:t>
            </a:r>
            <a:r>
              <a:rPr lang="en-US" sz="1400" dirty="0">
                <a:latin typeface="Arial"/>
                <a:cs typeface="Arial"/>
              </a:rPr>
              <a:t>content area where the test item is located to take the test.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45FCBE5-681A-9A4E-8652-0EFAAD29A605}"/>
              </a:ext>
            </a:extLst>
          </p:cNvPr>
          <p:cNvGrpSpPr/>
          <p:nvPr/>
        </p:nvGrpSpPr>
        <p:grpSpPr>
          <a:xfrm>
            <a:off x="0" y="4919631"/>
            <a:ext cx="11257280" cy="412751"/>
            <a:chOff x="0" y="5088256"/>
            <a:chExt cx="11257280" cy="412750"/>
          </a:xfrm>
        </p:grpSpPr>
        <p:sp>
          <p:nvSpPr>
            <p:cNvPr id="63" name="Pentagon 62">
              <a:extLst>
                <a:ext uri="{FF2B5EF4-FFF2-40B4-BE49-F238E27FC236}">
                  <a16:creationId xmlns:a16="http://schemas.microsoft.com/office/drawing/2014/main" id="{DFC85D0E-EEE0-B44D-B898-5A9F5D192F1B}"/>
                </a:ext>
              </a:extLst>
            </p:cNvPr>
            <p:cNvSpPr/>
            <p:nvPr/>
          </p:nvSpPr>
          <p:spPr>
            <a:xfrm>
              <a:off x="0" y="5088256"/>
              <a:ext cx="11257280" cy="412750"/>
            </a:xfrm>
            <a:prstGeom prst="homePlat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F1360D0-7E61-0A45-8695-16DEB61551DF}"/>
                </a:ext>
              </a:extLst>
            </p:cNvPr>
            <p:cNvSpPr txBox="1"/>
            <p:nvPr/>
          </p:nvSpPr>
          <p:spPr>
            <a:xfrm>
              <a:off x="279283" y="5134651"/>
              <a:ext cx="9800351" cy="338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Steps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2A1ADF4F-4BBB-FD47-B9A3-2DE1F88A3CEB}"/>
              </a:ext>
            </a:extLst>
          </p:cNvPr>
          <p:cNvSpPr txBox="1"/>
          <p:nvPr/>
        </p:nvSpPr>
        <p:spPr>
          <a:xfrm>
            <a:off x="8568647" y="5402351"/>
            <a:ext cx="3148180" cy="107721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Things to avoid when taking the online test:</a:t>
            </a:r>
          </a:p>
          <a:p>
            <a:pPr marL="171446" indent="-171446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Always use wired internet connection.</a:t>
            </a:r>
          </a:p>
          <a:p>
            <a:pPr marL="171446" indent="-171446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not launch the test more than once in another browser tab.</a:t>
            </a:r>
          </a:p>
          <a:p>
            <a:pPr marL="171446" indent="-171446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not check your grades during the test.</a:t>
            </a:r>
          </a:p>
          <a:p>
            <a:pPr marL="171446" indent="-171446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actions may force submit your test attempt prematurely and your final answers may not be captured by the system.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C8E615A-544B-8046-AEAE-DAF3AD0D5DF3}"/>
              </a:ext>
            </a:extLst>
          </p:cNvPr>
          <p:cNvGrpSpPr/>
          <p:nvPr/>
        </p:nvGrpSpPr>
        <p:grpSpPr>
          <a:xfrm rot="60000">
            <a:off x="8246272" y="3028886"/>
            <a:ext cx="644749" cy="400110"/>
            <a:chOff x="1351284" y="1151714"/>
            <a:chExt cx="644749" cy="400110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3775188-A99F-574C-AD17-A2C6AA843830}"/>
                </a:ext>
              </a:extLst>
            </p:cNvPr>
            <p:cNvGrpSpPr/>
            <p:nvPr/>
          </p:nvGrpSpPr>
          <p:grpSpPr>
            <a:xfrm>
              <a:off x="1351284" y="1151714"/>
              <a:ext cx="366219" cy="400110"/>
              <a:chOff x="229979" y="5894739"/>
              <a:chExt cx="366219" cy="400110"/>
            </a:xfrm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70C7F4A0-B36D-9147-AF00-B346B0261A88}"/>
                  </a:ext>
                </a:extLst>
              </p:cNvPr>
              <p:cNvSpPr/>
              <p:nvPr/>
            </p:nvSpPr>
            <p:spPr>
              <a:xfrm>
                <a:off x="247337" y="5929171"/>
                <a:ext cx="331502" cy="331247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AD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682C6657-0083-584F-9403-C6A9C24B53F3}"/>
                  </a:ext>
                </a:extLst>
              </p:cNvPr>
              <p:cNvSpPr txBox="1"/>
              <p:nvPr/>
            </p:nvSpPr>
            <p:spPr>
              <a:xfrm>
                <a:off x="229979" y="5894739"/>
                <a:ext cx="3662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A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</p:txBody>
          </p:sp>
        </p:grp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A28E08E5-5C30-C744-8F10-B59F1BD325D4}"/>
                </a:ext>
              </a:extLst>
            </p:cNvPr>
            <p:cNvCxnSpPr>
              <a:cxnSpLocks/>
            </p:cNvCxnSpPr>
            <p:nvPr/>
          </p:nvCxnSpPr>
          <p:spPr>
            <a:xfrm rot="21540000">
              <a:off x="1704848" y="1349450"/>
              <a:ext cx="291185" cy="7423"/>
            </a:xfrm>
            <a:prstGeom prst="straightConnector1">
              <a:avLst/>
            </a:prstGeom>
            <a:ln w="19050">
              <a:solidFill>
                <a:srgbClr val="AD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14C8F47-C8D8-8849-B481-CC5C15D283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55453" y="1567940"/>
            <a:ext cx="2536055" cy="25293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E0241E4-7ADE-7547-B56D-63481726967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0197" y="1563772"/>
            <a:ext cx="5004625" cy="2300397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EDEE30B9-7266-4D44-830C-1F719AD89D87}"/>
              </a:ext>
            </a:extLst>
          </p:cNvPr>
          <p:cNvGrpSpPr/>
          <p:nvPr/>
        </p:nvGrpSpPr>
        <p:grpSpPr>
          <a:xfrm>
            <a:off x="6223489" y="2663744"/>
            <a:ext cx="366219" cy="664334"/>
            <a:chOff x="868190" y="2019153"/>
            <a:chExt cx="366219" cy="664334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ACEDC5F-C87F-F944-A48A-823B88E833C9}"/>
                </a:ext>
              </a:extLst>
            </p:cNvPr>
            <p:cNvGrpSpPr/>
            <p:nvPr/>
          </p:nvGrpSpPr>
          <p:grpSpPr>
            <a:xfrm rot="60000">
              <a:off x="868190" y="2283377"/>
              <a:ext cx="366219" cy="400110"/>
              <a:chOff x="229979" y="5894739"/>
              <a:chExt cx="366219" cy="400110"/>
            </a:xfrm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7F57E40D-A6DF-D641-826C-F64CE63B9074}"/>
                  </a:ext>
                </a:extLst>
              </p:cNvPr>
              <p:cNvSpPr/>
              <p:nvPr/>
            </p:nvSpPr>
            <p:spPr>
              <a:xfrm>
                <a:off x="247337" y="5929171"/>
                <a:ext cx="331502" cy="331247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AD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04F645A-E841-B64B-AC88-88DB96EE9D98}"/>
                  </a:ext>
                </a:extLst>
              </p:cNvPr>
              <p:cNvSpPr txBox="1"/>
              <p:nvPr/>
            </p:nvSpPr>
            <p:spPr>
              <a:xfrm>
                <a:off x="229979" y="5894739"/>
                <a:ext cx="3662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A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</p:txBody>
          </p:sp>
        </p:grp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F5D8A21D-8AB1-6E48-9BF0-3A4AD6EA57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99" y="2019153"/>
              <a:ext cx="0" cy="295788"/>
            </a:xfrm>
            <a:prstGeom prst="straightConnector1">
              <a:avLst/>
            </a:prstGeom>
            <a:ln w="19050">
              <a:solidFill>
                <a:srgbClr val="AD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376B169-7636-ED44-9733-993EE05EE6CF}"/>
              </a:ext>
            </a:extLst>
          </p:cNvPr>
          <p:cNvGrpSpPr/>
          <p:nvPr/>
        </p:nvGrpSpPr>
        <p:grpSpPr>
          <a:xfrm>
            <a:off x="10891061" y="1829357"/>
            <a:ext cx="366219" cy="664334"/>
            <a:chOff x="868190" y="2019153"/>
            <a:chExt cx="366219" cy="664334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6DDD478-DEE8-4346-AF46-74D83C3494B5}"/>
                </a:ext>
              </a:extLst>
            </p:cNvPr>
            <p:cNvGrpSpPr/>
            <p:nvPr/>
          </p:nvGrpSpPr>
          <p:grpSpPr>
            <a:xfrm rot="60000">
              <a:off x="868190" y="2283377"/>
              <a:ext cx="366219" cy="400110"/>
              <a:chOff x="229979" y="5894739"/>
              <a:chExt cx="366219" cy="400110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DA0AA75C-6DDC-654C-8CD3-99C84D0EEDC1}"/>
                  </a:ext>
                </a:extLst>
              </p:cNvPr>
              <p:cNvSpPr/>
              <p:nvPr/>
            </p:nvSpPr>
            <p:spPr>
              <a:xfrm>
                <a:off x="247337" y="5929171"/>
                <a:ext cx="331502" cy="331247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AD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1C8AADE6-1FF9-2C47-906D-622294B6D34B}"/>
                  </a:ext>
                </a:extLst>
              </p:cNvPr>
              <p:cNvSpPr txBox="1"/>
              <p:nvPr/>
            </p:nvSpPr>
            <p:spPr>
              <a:xfrm>
                <a:off x="229979" y="5894739"/>
                <a:ext cx="3662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A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</a:t>
                </a:r>
              </a:p>
            </p:txBody>
          </p:sp>
        </p:grp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7D01DC3-D13F-D746-9796-95FAE5DCF0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99" y="2019153"/>
              <a:ext cx="0" cy="295788"/>
            </a:xfrm>
            <a:prstGeom prst="straightConnector1">
              <a:avLst/>
            </a:prstGeom>
            <a:ln w="19050">
              <a:solidFill>
                <a:srgbClr val="AD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ADBEE4D-D408-8847-85E9-63EAC218D53E}"/>
              </a:ext>
            </a:extLst>
          </p:cNvPr>
          <p:cNvGrpSpPr/>
          <p:nvPr/>
        </p:nvGrpSpPr>
        <p:grpSpPr>
          <a:xfrm>
            <a:off x="1647485" y="3246551"/>
            <a:ext cx="366219" cy="664334"/>
            <a:chOff x="868190" y="2019153"/>
            <a:chExt cx="366219" cy="664334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2A71FC0C-4762-8D4E-856A-9E17FF3BCC92}"/>
                </a:ext>
              </a:extLst>
            </p:cNvPr>
            <p:cNvGrpSpPr/>
            <p:nvPr/>
          </p:nvGrpSpPr>
          <p:grpSpPr>
            <a:xfrm rot="60000">
              <a:off x="868190" y="2283377"/>
              <a:ext cx="366219" cy="400110"/>
              <a:chOff x="229979" y="5894739"/>
              <a:chExt cx="366219" cy="400110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68A7E9AC-8BFE-8C44-B7FE-64FB2F23B445}"/>
                  </a:ext>
                </a:extLst>
              </p:cNvPr>
              <p:cNvSpPr/>
              <p:nvPr/>
            </p:nvSpPr>
            <p:spPr>
              <a:xfrm>
                <a:off x="247337" y="5929171"/>
                <a:ext cx="331502" cy="331247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AD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ADD0F87-7BB7-7F46-84AC-501502D5D1AE}"/>
                  </a:ext>
                </a:extLst>
              </p:cNvPr>
              <p:cNvSpPr txBox="1"/>
              <p:nvPr/>
            </p:nvSpPr>
            <p:spPr>
              <a:xfrm>
                <a:off x="229979" y="5894739"/>
                <a:ext cx="3662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A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54E6B590-955E-7D42-BE57-85AED4A9F1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99" y="2019153"/>
              <a:ext cx="0" cy="295788"/>
            </a:xfrm>
            <a:prstGeom prst="straightConnector1">
              <a:avLst/>
            </a:prstGeom>
            <a:ln w="19050">
              <a:solidFill>
                <a:srgbClr val="AD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88962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41A29-86D2-E540-BEDC-EF0816FFE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en-US"/>
              <a:t>CITS - LTDM</a:t>
            </a:r>
            <a:endParaRPr lang="en-US" sz="1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404B60B-509E-9447-BB8A-8CEFEB4542CB}"/>
              </a:ext>
            </a:extLst>
          </p:cNvPr>
          <p:cNvGrpSpPr/>
          <p:nvPr/>
        </p:nvGrpSpPr>
        <p:grpSpPr>
          <a:xfrm>
            <a:off x="1644660" y="632241"/>
            <a:ext cx="9937741" cy="813661"/>
            <a:chOff x="1233494" y="218490"/>
            <a:chExt cx="10211311" cy="856488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934A3BD-3F7A-6E42-BBFF-DEE99CC3BF44}"/>
                </a:ext>
              </a:extLst>
            </p:cNvPr>
            <p:cNvSpPr txBox="1">
              <a:spLocks/>
            </p:cNvSpPr>
            <p:nvPr/>
          </p:nvSpPr>
          <p:spPr>
            <a:xfrm>
              <a:off x="1235117" y="218490"/>
              <a:ext cx="10209688" cy="699789"/>
            </a:xfrm>
            <a:prstGeom prst="rect">
              <a:avLst/>
            </a:prstGeom>
          </p:spPr>
          <p:txBody>
            <a:bodyPr vert="horz" lIns="0" tIns="0" rIns="0" bIns="0" rtlCol="0" anchor="b">
              <a:spAutoFit/>
            </a:bodyPr>
            <a:lstStyle>
              <a:lvl1pPr marL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600" b="1" i="0" u="none" strike="noStrike" kern="1200" cap="none" spc="0" normalizeH="0" baseline="0">
                  <a:ln>
                    <a:noFill/>
                  </a:ln>
                  <a:solidFill>
                    <a:sysClr val="window" lastClr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lvl1pPr>
            </a:lstStyle>
            <a:p>
              <a:pPr defTabSz="1219170">
                <a:defRPr/>
              </a:pPr>
              <a:r>
                <a:rPr lang="en-US" sz="4800" dirty="0">
                  <a:solidFill>
                    <a:srgbClr val="3F3F3F"/>
                  </a:solidFill>
                  <a:effectLst>
                    <a:outerShdw dist="76200" dir="2700000" algn="tl" rotWithShape="0">
                      <a:prstClr val="black">
                        <a:alpha val="20000"/>
                      </a:prstClr>
                    </a:outerShdw>
                  </a:effectLst>
                </a:rPr>
                <a:t>Respondus Monitor Startup Sequence</a:t>
              </a:r>
            </a:p>
          </p:txBody>
        </p:sp>
        <p:sp>
          <p:nvSpPr>
            <p:cNvPr id="7" name="Rectangle: Rounded Corners 115">
              <a:extLst>
                <a:ext uri="{FF2B5EF4-FFF2-40B4-BE49-F238E27FC236}">
                  <a16:creationId xmlns:a16="http://schemas.microsoft.com/office/drawing/2014/main" id="{6996A6EE-E2B6-B949-A0DE-AC85E03CE3D6}"/>
                </a:ext>
              </a:extLst>
            </p:cNvPr>
            <p:cNvSpPr/>
            <p:nvPr/>
          </p:nvSpPr>
          <p:spPr>
            <a:xfrm>
              <a:off x="1233494" y="1006864"/>
              <a:ext cx="520793" cy="6811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85F11-A4E2-FF40-9668-63E3D3440677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317522" y="1882948"/>
            <a:ext cx="10675300" cy="387612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If the test requires a Monitor webcam session (i.e. using the webcam and microphone on your computer to record your activities during the test), you will be required to go through a Startup Sequence to check your webcam and microphone, verify your identity and check your surrounding before you start the test. The activities may include:</a:t>
            </a:r>
          </a:p>
          <a:p>
            <a:r>
              <a:rPr lang="en-US" dirty="0"/>
              <a:t>Webcam Check</a:t>
            </a:r>
          </a:p>
          <a:p>
            <a:r>
              <a:rPr lang="en-US" dirty="0"/>
              <a:t>Additional Instructions</a:t>
            </a:r>
          </a:p>
          <a:p>
            <a:r>
              <a:rPr lang="en-US" dirty="0"/>
              <a:t>Guidelines + Tips</a:t>
            </a:r>
          </a:p>
          <a:p>
            <a:r>
              <a:rPr lang="en-US" dirty="0"/>
              <a:t>Student Photo Raking</a:t>
            </a:r>
          </a:p>
          <a:p>
            <a:r>
              <a:rPr lang="en-US" dirty="0"/>
              <a:t>Environment Check</a:t>
            </a:r>
          </a:p>
          <a:p>
            <a:r>
              <a:rPr lang="en-US" dirty="0"/>
              <a:t>Facial Detection Check</a:t>
            </a:r>
          </a:p>
        </p:txBody>
      </p:sp>
    </p:spTree>
    <p:extLst>
      <p:ext uri="{BB962C8B-B14F-4D97-AF65-F5344CB8AC3E}">
        <p14:creationId xmlns:p14="http://schemas.microsoft.com/office/powerpoint/2010/main" val="358785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41A29-86D2-E540-BEDC-EF0816FFE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en-US"/>
              <a:t>CITS - LTDM</a:t>
            </a:r>
            <a:endParaRPr lang="en-US" sz="1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404B60B-509E-9447-BB8A-8CEFEB4542CB}"/>
              </a:ext>
            </a:extLst>
          </p:cNvPr>
          <p:cNvGrpSpPr/>
          <p:nvPr/>
        </p:nvGrpSpPr>
        <p:grpSpPr>
          <a:xfrm>
            <a:off x="619424" y="473515"/>
            <a:ext cx="9937741" cy="813660"/>
            <a:chOff x="1233494" y="218491"/>
            <a:chExt cx="10211311" cy="856487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934A3BD-3F7A-6E42-BBFF-DEE99CC3BF44}"/>
                </a:ext>
              </a:extLst>
            </p:cNvPr>
            <p:cNvSpPr txBox="1">
              <a:spLocks/>
            </p:cNvSpPr>
            <p:nvPr/>
          </p:nvSpPr>
          <p:spPr>
            <a:xfrm>
              <a:off x="1235117" y="218491"/>
              <a:ext cx="10209688" cy="699788"/>
            </a:xfrm>
            <a:prstGeom prst="rect">
              <a:avLst/>
            </a:prstGeom>
          </p:spPr>
          <p:txBody>
            <a:bodyPr vert="horz" lIns="0" tIns="0" rIns="0" bIns="0" rtlCol="0" anchor="b">
              <a:spAutoFit/>
            </a:bodyPr>
            <a:lstStyle>
              <a:lvl1pPr marL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600" b="1" i="0" u="none" strike="noStrike" kern="1200" cap="none" spc="0" normalizeH="0" baseline="0">
                  <a:ln>
                    <a:noFill/>
                  </a:ln>
                  <a:solidFill>
                    <a:sysClr val="window" lastClr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lvl1pPr>
            </a:lstStyle>
            <a:p>
              <a:pPr defTabSz="1219170">
                <a:defRPr/>
              </a:pPr>
              <a:r>
                <a:rPr lang="en-US" sz="4800" dirty="0">
                  <a:solidFill>
                    <a:srgbClr val="3F3F3F"/>
                  </a:solidFill>
                  <a:effectLst>
                    <a:outerShdw dist="76200" dir="2700000" algn="tl" rotWithShape="0">
                      <a:prstClr val="black">
                        <a:alpha val="20000"/>
                      </a:prstClr>
                    </a:outerShdw>
                  </a:effectLst>
                </a:rPr>
                <a:t>Startup Sequence: Webcam Check</a:t>
              </a:r>
            </a:p>
          </p:txBody>
        </p:sp>
        <p:sp>
          <p:nvSpPr>
            <p:cNvPr id="7" name="Rectangle: Rounded Corners 115">
              <a:extLst>
                <a:ext uri="{FF2B5EF4-FFF2-40B4-BE49-F238E27FC236}">
                  <a16:creationId xmlns:a16="http://schemas.microsoft.com/office/drawing/2014/main" id="{6996A6EE-E2B6-B949-A0DE-AC85E03CE3D6}"/>
                </a:ext>
              </a:extLst>
            </p:cNvPr>
            <p:cNvSpPr/>
            <p:nvPr/>
          </p:nvSpPr>
          <p:spPr>
            <a:xfrm>
              <a:off x="1233494" y="1006864"/>
              <a:ext cx="520793" cy="6811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A2712DD-F6ED-2F4A-A8A6-DD2573C1C9E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9424" y="1222468"/>
            <a:ext cx="7939241" cy="5133884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91843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41A29-86D2-E540-BEDC-EF0816FFE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en-US"/>
              <a:t>CITS - LTDM</a:t>
            </a:r>
            <a:endParaRPr lang="en-US" sz="1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404B60B-509E-9447-BB8A-8CEFEB4542CB}"/>
              </a:ext>
            </a:extLst>
          </p:cNvPr>
          <p:cNvGrpSpPr/>
          <p:nvPr/>
        </p:nvGrpSpPr>
        <p:grpSpPr>
          <a:xfrm>
            <a:off x="633278" y="-168755"/>
            <a:ext cx="10547340" cy="1478459"/>
            <a:chOff x="1233494" y="-481300"/>
            <a:chExt cx="10211311" cy="1556278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934A3BD-3F7A-6E42-BBFF-DEE99CC3BF44}"/>
                </a:ext>
              </a:extLst>
            </p:cNvPr>
            <p:cNvSpPr txBox="1">
              <a:spLocks/>
            </p:cNvSpPr>
            <p:nvPr/>
          </p:nvSpPr>
          <p:spPr>
            <a:xfrm>
              <a:off x="1235117" y="-481300"/>
              <a:ext cx="10209688" cy="1399578"/>
            </a:xfrm>
            <a:prstGeom prst="rect">
              <a:avLst/>
            </a:prstGeom>
          </p:spPr>
          <p:txBody>
            <a:bodyPr vert="horz" lIns="0" tIns="0" rIns="0" bIns="0" rtlCol="0" anchor="b">
              <a:spAutoFit/>
            </a:bodyPr>
            <a:lstStyle>
              <a:lvl1pPr marL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600" b="1" i="0" u="none" strike="noStrike" kern="1200" cap="none" spc="0" normalizeH="0" baseline="0">
                  <a:ln>
                    <a:noFill/>
                  </a:ln>
                  <a:solidFill>
                    <a:sysClr val="window" lastClr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lvl1pPr>
            </a:lstStyle>
            <a:p>
              <a:pPr defTabSz="1219170">
                <a:defRPr/>
              </a:pPr>
              <a:r>
                <a:rPr lang="en-US" sz="4800" dirty="0">
                  <a:solidFill>
                    <a:srgbClr val="3F3F3F"/>
                  </a:solidFill>
                  <a:effectLst>
                    <a:outerShdw dist="76200" dir="2700000" algn="tl" rotWithShape="0">
                      <a:prstClr val="black">
                        <a:alpha val="20000"/>
                      </a:prstClr>
                    </a:outerShdw>
                  </a:effectLst>
                </a:rPr>
                <a:t>Startup Sequence: Additional Instructions</a:t>
              </a:r>
            </a:p>
          </p:txBody>
        </p:sp>
        <p:sp>
          <p:nvSpPr>
            <p:cNvPr id="7" name="Rectangle: Rounded Corners 115">
              <a:extLst>
                <a:ext uri="{FF2B5EF4-FFF2-40B4-BE49-F238E27FC236}">
                  <a16:creationId xmlns:a16="http://schemas.microsoft.com/office/drawing/2014/main" id="{6996A6EE-E2B6-B949-A0DE-AC85E03CE3D6}"/>
                </a:ext>
              </a:extLst>
            </p:cNvPr>
            <p:cNvSpPr/>
            <p:nvPr/>
          </p:nvSpPr>
          <p:spPr>
            <a:xfrm>
              <a:off x="1233494" y="1006864"/>
              <a:ext cx="520793" cy="6811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EC793C41-975D-344F-8DB7-1A713EA8C7A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3277" y="1241977"/>
            <a:ext cx="7909072" cy="511437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34248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41A29-86D2-E540-BEDC-EF0816FFE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en-US"/>
              <a:t>CITS - LTDM</a:t>
            </a:r>
            <a:endParaRPr lang="en-US" sz="1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404B60B-509E-9447-BB8A-8CEFEB4542CB}"/>
              </a:ext>
            </a:extLst>
          </p:cNvPr>
          <p:cNvGrpSpPr/>
          <p:nvPr/>
        </p:nvGrpSpPr>
        <p:grpSpPr>
          <a:xfrm>
            <a:off x="619424" y="512818"/>
            <a:ext cx="9937741" cy="813660"/>
            <a:chOff x="1233494" y="218491"/>
            <a:chExt cx="10211311" cy="856487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934A3BD-3F7A-6E42-BBFF-DEE99CC3BF44}"/>
                </a:ext>
              </a:extLst>
            </p:cNvPr>
            <p:cNvSpPr txBox="1">
              <a:spLocks/>
            </p:cNvSpPr>
            <p:nvPr/>
          </p:nvSpPr>
          <p:spPr>
            <a:xfrm>
              <a:off x="1235117" y="218491"/>
              <a:ext cx="10209688" cy="699788"/>
            </a:xfrm>
            <a:prstGeom prst="rect">
              <a:avLst/>
            </a:prstGeom>
          </p:spPr>
          <p:txBody>
            <a:bodyPr vert="horz" lIns="0" tIns="0" rIns="0" bIns="0" rtlCol="0" anchor="b">
              <a:spAutoFit/>
            </a:bodyPr>
            <a:lstStyle>
              <a:lvl1pPr marL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600" b="1" i="0" u="none" strike="noStrike" kern="1200" cap="none" spc="0" normalizeH="0" baseline="0">
                  <a:ln>
                    <a:noFill/>
                  </a:ln>
                  <a:solidFill>
                    <a:sysClr val="window" lastClr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lvl1pPr>
            </a:lstStyle>
            <a:p>
              <a:pPr defTabSz="1219170">
                <a:defRPr/>
              </a:pPr>
              <a:r>
                <a:rPr lang="en-US" sz="4800" dirty="0">
                  <a:solidFill>
                    <a:srgbClr val="3F3F3F"/>
                  </a:solidFill>
                  <a:effectLst>
                    <a:outerShdw dist="76200" dir="2700000" algn="tl" rotWithShape="0">
                      <a:prstClr val="black">
                        <a:alpha val="20000"/>
                      </a:prstClr>
                    </a:outerShdw>
                  </a:effectLst>
                </a:rPr>
                <a:t>Startup Sequence: Guidelines + Tips</a:t>
              </a:r>
            </a:p>
          </p:txBody>
        </p:sp>
        <p:sp>
          <p:nvSpPr>
            <p:cNvPr id="7" name="Rectangle: Rounded Corners 115">
              <a:extLst>
                <a:ext uri="{FF2B5EF4-FFF2-40B4-BE49-F238E27FC236}">
                  <a16:creationId xmlns:a16="http://schemas.microsoft.com/office/drawing/2014/main" id="{6996A6EE-E2B6-B949-A0DE-AC85E03CE3D6}"/>
                </a:ext>
              </a:extLst>
            </p:cNvPr>
            <p:cNvSpPr/>
            <p:nvPr/>
          </p:nvSpPr>
          <p:spPr>
            <a:xfrm>
              <a:off x="1233494" y="1006864"/>
              <a:ext cx="520793" cy="6811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DCEEB44-3D51-0E4B-B7C0-67F888AA4B6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9424" y="1248439"/>
            <a:ext cx="7899077" cy="5107913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0023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41A29-86D2-E540-BEDC-EF0816FFE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en-US"/>
              <a:t>CITS - LTDM</a:t>
            </a:r>
            <a:endParaRPr lang="en-US" sz="1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404B60B-509E-9447-BB8A-8CEFEB4542CB}"/>
              </a:ext>
            </a:extLst>
          </p:cNvPr>
          <p:cNvGrpSpPr/>
          <p:nvPr/>
        </p:nvGrpSpPr>
        <p:grpSpPr>
          <a:xfrm>
            <a:off x="674842" y="504430"/>
            <a:ext cx="9937741" cy="813660"/>
            <a:chOff x="1233494" y="218491"/>
            <a:chExt cx="10211311" cy="856487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934A3BD-3F7A-6E42-BBFF-DEE99CC3BF44}"/>
                </a:ext>
              </a:extLst>
            </p:cNvPr>
            <p:cNvSpPr txBox="1">
              <a:spLocks/>
            </p:cNvSpPr>
            <p:nvPr/>
          </p:nvSpPr>
          <p:spPr>
            <a:xfrm>
              <a:off x="1235117" y="218491"/>
              <a:ext cx="10209688" cy="699788"/>
            </a:xfrm>
            <a:prstGeom prst="rect">
              <a:avLst/>
            </a:prstGeom>
          </p:spPr>
          <p:txBody>
            <a:bodyPr vert="horz" lIns="0" tIns="0" rIns="0" bIns="0" rtlCol="0" anchor="b">
              <a:spAutoFit/>
            </a:bodyPr>
            <a:lstStyle>
              <a:lvl1pPr marL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600" b="1" i="0" u="none" strike="noStrike" kern="1200" cap="none" spc="0" normalizeH="0" baseline="0">
                  <a:ln>
                    <a:noFill/>
                  </a:ln>
                  <a:solidFill>
                    <a:sysClr val="window" lastClr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lvl1pPr>
            </a:lstStyle>
            <a:p>
              <a:pPr defTabSz="1219170">
                <a:defRPr/>
              </a:pPr>
              <a:r>
                <a:rPr lang="en-US" sz="4800" dirty="0">
                  <a:solidFill>
                    <a:srgbClr val="3F3F3F"/>
                  </a:solidFill>
                  <a:effectLst>
                    <a:outerShdw dist="76200" dir="2700000" algn="tl" rotWithShape="0">
                      <a:prstClr val="black">
                        <a:alpha val="20000"/>
                      </a:prstClr>
                    </a:outerShdw>
                  </a:effectLst>
                </a:rPr>
                <a:t>Startup Sequence: Student Photo</a:t>
              </a:r>
            </a:p>
          </p:txBody>
        </p:sp>
        <p:sp>
          <p:nvSpPr>
            <p:cNvPr id="7" name="Rectangle: Rounded Corners 115">
              <a:extLst>
                <a:ext uri="{FF2B5EF4-FFF2-40B4-BE49-F238E27FC236}">
                  <a16:creationId xmlns:a16="http://schemas.microsoft.com/office/drawing/2014/main" id="{6996A6EE-E2B6-B949-A0DE-AC85E03CE3D6}"/>
                </a:ext>
              </a:extLst>
            </p:cNvPr>
            <p:cNvSpPr/>
            <p:nvPr/>
          </p:nvSpPr>
          <p:spPr>
            <a:xfrm>
              <a:off x="1233494" y="1006864"/>
              <a:ext cx="520793" cy="6811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8A8AF58-53AD-E443-9960-5504F709369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4842" y="1267827"/>
            <a:ext cx="7869097" cy="508852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1400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41A29-86D2-E540-BEDC-EF0816FFE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en-US"/>
              <a:t>CITS - LTDM</a:t>
            </a:r>
            <a:endParaRPr lang="en-US" sz="1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404B60B-509E-9447-BB8A-8CEFEB4542CB}"/>
              </a:ext>
            </a:extLst>
          </p:cNvPr>
          <p:cNvGrpSpPr/>
          <p:nvPr/>
        </p:nvGrpSpPr>
        <p:grpSpPr>
          <a:xfrm>
            <a:off x="688697" y="492729"/>
            <a:ext cx="9937741" cy="813660"/>
            <a:chOff x="1233494" y="218491"/>
            <a:chExt cx="10211311" cy="856487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934A3BD-3F7A-6E42-BBFF-DEE99CC3BF44}"/>
                </a:ext>
              </a:extLst>
            </p:cNvPr>
            <p:cNvSpPr txBox="1">
              <a:spLocks/>
            </p:cNvSpPr>
            <p:nvPr/>
          </p:nvSpPr>
          <p:spPr>
            <a:xfrm>
              <a:off x="1235117" y="218491"/>
              <a:ext cx="10209688" cy="699788"/>
            </a:xfrm>
            <a:prstGeom prst="rect">
              <a:avLst/>
            </a:prstGeom>
          </p:spPr>
          <p:txBody>
            <a:bodyPr vert="horz" lIns="0" tIns="0" rIns="0" bIns="0" rtlCol="0" anchor="b">
              <a:spAutoFit/>
            </a:bodyPr>
            <a:lstStyle>
              <a:lvl1pPr marL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600" b="1" i="0" u="none" strike="noStrike" kern="1200" cap="none" spc="0" normalizeH="0" baseline="0">
                  <a:ln>
                    <a:noFill/>
                  </a:ln>
                  <a:solidFill>
                    <a:sysClr val="window" lastClr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lvl1pPr>
            </a:lstStyle>
            <a:p>
              <a:pPr defTabSz="1219170">
                <a:defRPr/>
              </a:pPr>
              <a:r>
                <a:rPr lang="en-US" sz="4800" dirty="0">
                  <a:solidFill>
                    <a:srgbClr val="3F3F3F"/>
                  </a:solidFill>
                  <a:effectLst>
                    <a:outerShdw dist="76200" dir="2700000" algn="tl" rotWithShape="0">
                      <a:prstClr val="black">
                        <a:alpha val="20000"/>
                      </a:prstClr>
                    </a:outerShdw>
                  </a:effectLst>
                </a:rPr>
                <a:t>Startup Sequence: Show Identification</a:t>
              </a:r>
            </a:p>
          </p:txBody>
        </p:sp>
        <p:sp>
          <p:nvSpPr>
            <p:cNvPr id="7" name="Rectangle: Rounded Corners 115">
              <a:extLst>
                <a:ext uri="{FF2B5EF4-FFF2-40B4-BE49-F238E27FC236}">
                  <a16:creationId xmlns:a16="http://schemas.microsoft.com/office/drawing/2014/main" id="{6996A6EE-E2B6-B949-A0DE-AC85E03CE3D6}"/>
                </a:ext>
              </a:extLst>
            </p:cNvPr>
            <p:cNvSpPr/>
            <p:nvPr/>
          </p:nvSpPr>
          <p:spPr>
            <a:xfrm>
              <a:off x="1233494" y="1006864"/>
              <a:ext cx="520793" cy="6811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3FC0C1C7-EDC5-CA4B-8F3E-9EAC471C95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8696" y="1222589"/>
            <a:ext cx="7939052" cy="5133763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70257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41A29-86D2-E540-BEDC-EF0816FFE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en-US"/>
              <a:t>CITS - LTDM</a:t>
            </a:r>
            <a:endParaRPr lang="en-US" sz="1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404B60B-509E-9447-BB8A-8CEFEB4542CB}"/>
              </a:ext>
            </a:extLst>
          </p:cNvPr>
          <p:cNvGrpSpPr/>
          <p:nvPr/>
        </p:nvGrpSpPr>
        <p:grpSpPr>
          <a:xfrm>
            <a:off x="660988" y="496043"/>
            <a:ext cx="9937741" cy="813660"/>
            <a:chOff x="1233494" y="218491"/>
            <a:chExt cx="10211311" cy="856487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934A3BD-3F7A-6E42-BBFF-DEE99CC3BF44}"/>
                </a:ext>
              </a:extLst>
            </p:cNvPr>
            <p:cNvSpPr txBox="1">
              <a:spLocks/>
            </p:cNvSpPr>
            <p:nvPr/>
          </p:nvSpPr>
          <p:spPr>
            <a:xfrm>
              <a:off x="1235117" y="218491"/>
              <a:ext cx="10209688" cy="699788"/>
            </a:xfrm>
            <a:prstGeom prst="rect">
              <a:avLst/>
            </a:prstGeom>
          </p:spPr>
          <p:txBody>
            <a:bodyPr vert="horz" lIns="0" tIns="0" rIns="0" bIns="0" rtlCol="0" anchor="b">
              <a:spAutoFit/>
            </a:bodyPr>
            <a:lstStyle>
              <a:lvl1pPr marL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600" b="1" i="0" u="none" strike="noStrike" kern="1200" cap="none" spc="0" normalizeH="0" baseline="0">
                  <a:ln>
                    <a:noFill/>
                  </a:ln>
                  <a:solidFill>
                    <a:sysClr val="window" lastClr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lvl1pPr>
            </a:lstStyle>
            <a:p>
              <a:pPr defTabSz="1219170">
                <a:defRPr/>
              </a:pPr>
              <a:r>
                <a:rPr lang="en-US" sz="4800" dirty="0">
                  <a:solidFill>
                    <a:srgbClr val="3F3F3F"/>
                  </a:solidFill>
                  <a:effectLst>
                    <a:outerShdw dist="76200" dir="2700000" algn="tl" rotWithShape="0">
                      <a:prstClr val="black">
                        <a:alpha val="20000"/>
                      </a:prstClr>
                    </a:outerShdw>
                  </a:effectLst>
                </a:rPr>
                <a:t>Startup Sequence: Environment Check</a:t>
              </a:r>
            </a:p>
          </p:txBody>
        </p:sp>
        <p:sp>
          <p:nvSpPr>
            <p:cNvPr id="7" name="Rectangle: Rounded Corners 115">
              <a:extLst>
                <a:ext uri="{FF2B5EF4-FFF2-40B4-BE49-F238E27FC236}">
                  <a16:creationId xmlns:a16="http://schemas.microsoft.com/office/drawing/2014/main" id="{6996A6EE-E2B6-B949-A0DE-AC85E03CE3D6}"/>
                </a:ext>
              </a:extLst>
            </p:cNvPr>
            <p:cNvSpPr/>
            <p:nvPr/>
          </p:nvSpPr>
          <p:spPr>
            <a:xfrm>
              <a:off x="1233494" y="1006864"/>
              <a:ext cx="520793" cy="6811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B43AB865-FD5E-E54E-9680-9666AB68C5B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0988" y="1244997"/>
            <a:ext cx="7904401" cy="511135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01379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D1CD2-483F-480D-BB99-921EC19D8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Respondus LockDown Browser and Monitor for Online Test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2F82A-54F1-4912-853F-AD64A3892E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SG" sz="4000" dirty="0"/>
              <a:t>1. Instructions</a:t>
            </a:r>
          </a:p>
          <a:p>
            <a:pPr marL="0" indent="0">
              <a:buNone/>
            </a:pPr>
            <a:r>
              <a:rPr lang="en-SG" sz="4000" dirty="0"/>
              <a:t>2. Trouble shooting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B6536-7F7C-4965-A08A-592D683AE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4CF41-15D5-4AB2-A68B-AB3E889DD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7F34B-D67C-40BC-999F-46B906A3E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2</a:t>
            </a:fld>
            <a:endParaRPr lang="en-SG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A46B83-DD7A-4E75-9F1E-2862C7B6859F}"/>
              </a:ext>
            </a:extLst>
          </p:cNvPr>
          <p:cNvSpPr txBox="1">
            <a:spLocks/>
          </p:cNvSpPr>
          <p:nvPr/>
        </p:nvSpPr>
        <p:spPr>
          <a:xfrm>
            <a:off x="149525" y="4129836"/>
            <a:ext cx="11892950" cy="2047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234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" panose="05000000000000000000" pitchFamily="2" charset="2"/>
              <a:buChar char="Ø"/>
              <a:defRPr sz="2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250" indent="-234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accent6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i="1" dirty="0"/>
              <a:t>Note: Your will be recording this online test for audit purposes and the recording will be retained until the release of examination results.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828018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341A29-86D2-E540-BEDC-EF0816FFE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en-US"/>
              <a:t>CITS - LTDM</a:t>
            </a:r>
            <a:endParaRPr lang="en-US" sz="1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404B60B-509E-9447-BB8A-8CEFEB4542CB}"/>
              </a:ext>
            </a:extLst>
          </p:cNvPr>
          <p:cNvGrpSpPr/>
          <p:nvPr/>
        </p:nvGrpSpPr>
        <p:grpSpPr>
          <a:xfrm>
            <a:off x="716406" y="-191284"/>
            <a:ext cx="10547340" cy="1478459"/>
            <a:chOff x="1233494" y="-481300"/>
            <a:chExt cx="10211311" cy="1556278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3934A3BD-3F7A-6E42-BBFF-DEE99CC3BF44}"/>
                </a:ext>
              </a:extLst>
            </p:cNvPr>
            <p:cNvSpPr txBox="1">
              <a:spLocks/>
            </p:cNvSpPr>
            <p:nvPr/>
          </p:nvSpPr>
          <p:spPr>
            <a:xfrm>
              <a:off x="1235117" y="-481300"/>
              <a:ext cx="10209688" cy="1399578"/>
            </a:xfrm>
            <a:prstGeom prst="rect">
              <a:avLst/>
            </a:prstGeom>
          </p:spPr>
          <p:txBody>
            <a:bodyPr vert="horz" lIns="0" tIns="0" rIns="0" bIns="0" rtlCol="0" anchor="b">
              <a:spAutoFit/>
            </a:bodyPr>
            <a:lstStyle>
              <a:lvl1pPr marL="0"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600" b="1" i="0" u="none" strike="noStrike" kern="1200" cap="none" spc="0" normalizeH="0" baseline="0">
                  <a:ln>
                    <a:noFill/>
                  </a:ln>
                  <a:solidFill>
                    <a:sysClr val="window" lastClr="FFFFFF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lvl1pPr>
            </a:lstStyle>
            <a:p>
              <a:pPr defTabSz="1219170">
                <a:defRPr/>
              </a:pPr>
              <a:r>
                <a:rPr lang="en-US" sz="4800" dirty="0">
                  <a:solidFill>
                    <a:srgbClr val="3F3F3F"/>
                  </a:solidFill>
                  <a:effectLst>
                    <a:outerShdw dist="76200" dir="2700000" algn="tl" rotWithShape="0">
                      <a:prstClr val="black">
                        <a:alpha val="20000"/>
                      </a:prstClr>
                    </a:outerShdw>
                  </a:effectLst>
                </a:rPr>
                <a:t>Startup Sequence: Facial Detection Check</a:t>
              </a:r>
            </a:p>
          </p:txBody>
        </p:sp>
        <p:sp>
          <p:nvSpPr>
            <p:cNvPr id="7" name="Rectangle: Rounded Corners 115">
              <a:extLst>
                <a:ext uri="{FF2B5EF4-FFF2-40B4-BE49-F238E27FC236}">
                  <a16:creationId xmlns:a16="http://schemas.microsoft.com/office/drawing/2014/main" id="{6996A6EE-E2B6-B949-A0DE-AC85E03CE3D6}"/>
                </a:ext>
              </a:extLst>
            </p:cNvPr>
            <p:cNvSpPr/>
            <p:nvPr/>
          </p:nvSpPr>
          <p:spPr>
            <a:xfrm>
              <a:off x="1233494" y="1006864"/>
              <a:ext cx="520793" cy="6811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7CCEC7A-E60F-594D-8709-DEB3949D896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9685" y="1231135"/>
            <a:ext cx="7925839" cy="5125217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8175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9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61A6D-3019-44E6-BE9A-CF0D9FC20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5053" y="2432704"/>
            <a:ext cx="6907741" cy="1325563"/>
          </a:xfrm>
        </p:spPr>
        <p:txBody>
          <a:bodyPr/>
          <a:lstStyle/>
          <a:p>
            <a:pPr algn="ctr"/>
            <a:r>
              <a:rPr lang="en-SG" dirty="0">
                <a:solidFill>
                  <a:schemeClr val="bg1"/>
                </a:solidFill>
              </a:rPr>
              <a:t>2. Trouble shooting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D4487-9597-4DD0-A1A8-7E0B784A9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998E68-919E-4626-9727-72E5CE485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2DE94-1631-425B-B1DB-0513F65D0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21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915814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1D99-0168-804D-A9C9-4655DBDB7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43" y="73892"/>
            <a:ext cx="11930332" cy="797738"/>
          </a:xfrm>
        </p:spPr>
        <p:txBody>
          <a:bodyPr>
            <a:noAutofit/>
          </a:bodyPr>
          <a:lstStyle/>
          <a:p>
            <a:r>
              <a:rPr lang="en-US" sz="3200" dirty="0">
                <a:latin typeface="+mn-lt"/>
              </a:rPr>
              <a:t>Common Errors When Taking Online Test using LockDown Browser and What to Do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7436B-2DE8-2947-9274-6745ECA82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1332D-B532-A544-AF0D-B37343EC4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6C30A-EB8C-0B4D-AE14-BA42234DA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22</a:t>
            </a:fld>
            <a:endParaRPr lang="en-SG"/>
          </a:p>
        </p:txBody>
      </p:sp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DD88F5F2-4BC8-496B-967E-622BAEEDE4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5874982"/>
              </p:ext>
            </p:extLst>
          </p:nvPr>
        </p:nvGraphicFramePr>
        <p:xfrm>
          <a:off x="145869" y="915181"/>
          <a:ext cx="11948160" cy="56828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8011">
                  <a:extLst>
                    <a:ext uri="{9D8B030D-6E8A-4147-A177-3AD203B41FA5}">
                      <a16:colId xmlns:a16="http://schemas.microsoft.com/office/drawing/2014/main" val="4066414806"/>
                    </a:ext>
                  </a:extLst>
                </a:gridCol>
                <a:gridCol w="2606040">
                  <a:extLst>
                    <a:ext uri="{9D8B030D-6E8A-4147-A177-3AD203B41FA5}">
                      <a16:colId xmlns:a16="http://schemas.microsoft.com/office/drawing/2014/main" val="1406744822"/>
                    </a:ext>
                  </a:extLst>
                </a:gridCol>
                <a:gridCol w="2353056">
                  <a:extLst>
                    <a:ext uri="{9D8B030D-6E8A-4147-A177-3AD203B41FA5}">
                      <a16:colId xmlns:a16="http://schemas.microsoft.com/office/drawing/2014/main" val="1823263300"/>
                    </a:ext>
                  </a:extLst>
                </a:gridCol>
                <a:gridCol w="6571053">
                  <a:extLst>
                    <a:ext uri="{9D8B030D-6E8A-4147-A177-3AD203B41FA5}">
                      <a16:colId xmlns:a16="http://schemas.microsoft.com/office/drawing/2014/main" val="984010228"/>
                    </a:ext>
                  </a:extLst>
                </a:gridCol>
              </a:tblGrid>
              <a:tr h="365143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Cause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Resolution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749860"/>
                  </a:ext>
                </a:extLst>
              </a:tr>
              <a:tr h="912858"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Not able to log in 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to NTULearn using LockDown Browser as the login page is blank/not shown.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You are accessing NTU wireless network using a computer not joined to NTU domain.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Try connecting to 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NTUWL or </a:t>
                      </a:r>
                      <a:r>
                        <a:rPr lang="en-US" sz="1700" b="1" dirty="0" err="1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NTUSecure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network 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or your 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mobile data 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to log in to NTULearn using LockDown Brower. </a:t>
                      </a:r>
                    </a:p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Desktop computer using wired internet connection to NTU network MUST be joined to NTU Staff/Student domain.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157445"/>
                  </a:ext>
                </a:extLst>
              </a:tr>
              <a:tr h="639001"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Password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is required to take the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LockDown Browser is not 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Log out 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of NTULearn, 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install LockDown Browser 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and use it to log in to NTULearn to take the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737519"/>
                  </a:ext>
                </a:extLst>
              </a:tr>
              <a:tr h="1582827"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 ‘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Problem with Test Options for this exam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’ error occurs when you try to start the test.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There is a problem connecting to Respondus server or the test in NTULearn has not been configured correctly.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Alert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the 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Course </a:t>
                      </a:r>
                      <a:r>
                        <a:rPr lang="en-US" sz="1700" b="1" dirty="0" err="1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Insrtructor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 </a:t>
                      </a:r>
                    </a:p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Take a 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picture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of the error and note down the 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time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when the error occurs. </a:t>
                      </a:r>
                    </a:p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If the Instructor confirms that there is no issue with the test configuration, the problem would be due to your 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internet, firewall or anti-virus settings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 Try connecting to your 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mobile data 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to log in to NTULearn using LockDown Browser.</a:t>
                      </a:r>
                    </a:p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See the following guide to troubleshoot this error.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9982294"/>
                  </a:ext>
                </a:extLst>
              </a:tr>
              <a:tr h="921319"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The page 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freezes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or shows a 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blank screen 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when I save the attempt or move to a new question during the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There is a momentary loss of internet connection or connection to NTULearn server.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Log out 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of NTULearn and </a:t>
                      </a:r>
                      <a:r>
                        <a:rPr lang="en-US" sz="1700" b="1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re-log in </a:t>
                      </a:r>
                      <a:r>
                        <a:rPr lang="en-US" sz="17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to take the test. You should be able to continue with the test.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20792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85401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221B1-33CC-A94B-9210-20F1BAA33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43" y="136525"/>
            <a:ext cx="11930332" cy="667954"/>
          </a:xfrm>
        </p:spPr>
        <p:txBody>
          <a:bodyPr>
            <a:noAutofit/>
          </a:bodyPr>
          <a:lstStyle/>
          <a:p>
            <a:r>
              <a:rPr lang="en-US" sz="3200" dirty="0">
                <a:latin typeface="+mn-lt"/>
              </a:rPr>
              <a:t>Troubleshooting ‘Problem with Test Options for this Exam’ Error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5C260-9690-5E4B-BEF6-2C1798703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CF0B35-4E70-6F43-8DD1-B0E3623DC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5F72F-E109-BC47-B19A-9B230938D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23</a:t>
            </a:fld>
            <a:endParaRPr lang="en-SG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4C1B360-526D-4C07-8452-FDAAF4A87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955" y="804479"/>
            <a:ext cx="12006532" cy="5587233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SG" dirty="0"/>
              <a:t>The potential causes for the error are as follows:</a:t>
            </a:r>
          </a:p>
          <a:p>
            <a:pPr marL="357188" indent="-357188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SG" dirty="0"/>
              <a:t>The error is often caused by accessing the test through a "reminder" entry in a course calendar, announcement or email. It's important for you to </a:t>
            </a:r>
            <a:r>
              <a:rPr lang="en-SG" b="1" dirty="0"/>
              <a:t>access the test</a:t>
            </a:r>
            <a:r>
              <a:rPr lang="en-SG" dirty="0"/>
              <a:t> by </a:t>
            </a:r>
            <a:r>
              <a:rPr lang="en-SG" u="sng" dirty="0"/>
              <a:t>first</a:t>
            </a:r>
            <a:r>
              <a:rPr lang="en-SG" dirty="0"/>
              <a:t> </a:t>
            </a:r>
            <a:r>
              <a:rPr lang="en-SG" b="1" dirty="0"/>
              <a:t>navigating to the course </a:t>
            </a:r>
            <a:r>
              <a:rPr lang="en-SG" dirty="0"/>
              <a:t>and then </a:t>
            </a:r>
            <a:r>
              <a:rPr lang="en-SG" b="1" dirty="0"/>
              <a:t>going to the appropriate test area or content area</a:t>
            </a:r>
            <a:r>
              <a:rPr lang="en-SG" dirty="0"/>
              <a:t>. </a:t>
            </a:r>
          </a:p>
          <a:p>
            <a:pPr marL="357188" indent="-357188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SG" dirty="0"/>
              <a:t>If you are sure that you are accessing the quiz following the instructions in step #1 above, the problem could be caused by </a:t>
            </a:r>
            <a:r>
              <a:rPr lang="en-SG" b="1" dirty="0"/>
              <a:t>security settings </a:t>
            </a:r>
            <a:r>
              <a:rPr lang="en-SG" dirty="0"/>
              <a:t>on your computer, ISP, or network. In most cases, the problematic settings are on the computer itself. Please do the following steps one at a time and afterwards verify if the problem persists.</a:t>
            </a:r>
          </a:p>
          <a:p>
            <a:pPr marL="809625" lvl="1" indent="-269875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SG" sz="3000" dirty="0">
                <a:solidFill>
                  <a:schemeClr val="tx1"/>
                </a:solidFill>
              </a:rPr>
              <a:t>Your computer, ISP, or network might be blocking access to the </a:t>
            </a:r>
            <a:r>
              <a:rPr lang="en-SG" sz="3000" dirty="0" err="1">
                <a:solidFill>
                  <a:schemeClr val="tx1"/>
                </a:solidFill>
              </a:rPr>
              <a:t>Respondus</a:t>
            </a:r>
            <a:r>
              <a:rPr lang="en-SG" sz="3000" dirty="0">
                <a:solidFill>
                  <a:schemeClr val="tx1"/>
                </a:solidFill>
              </a:rPr>
              <a:t> servers. </a:t>
            </a:r>
            <a:r>
              <a:rPr lang="en-SG" sz="3000" b="1" dirty="0">
                <a:solidFill>
                  <a:schemeClr val="tx1"/>
                </a:solidFill>
              </a:rPr>
              <a:t>Temporarily shut down all anti-virus and firewall software</a:t>
            </a:r>
            <a:r>
              <a:rPr lang="en-SG" sz="3000" dirty="0">
                <a:solidFill>
                  <a:schemeClr val="tx1"/>
                </a:solidFill>
              </a:rPr>
              <a:t> on the computer and try the exam again. If the problem persists, try using the computer on a </a:t>
            </a:r>
            <a:r>
              <a:rPr lang="en-SG" sz="3000" b="1" dirty="0">
                <a:solidFill>
                  <a:schemeClr val="tx1"/>
                </a:solidFill>
              </a:rPr>
              <a:t>different network</a:t>
            </a:r>
            <a:r>
              <a:rPr lang="en-SG" sz="3000" dirty="0">
                <a:solidFill>
                  <a:schemeClr val="tx1"/>
                </a:solidFill>
              </a:rPr>
              <a:t>, or using a </a:t>
            </a:r>
            <a:r>
              <a:rPr lang="en-SG" sz="3000" b="1" dirty="0">
                <a:solidFill>
                  <a:schemeClr val="tx1"/>
                </a:solidFill>
              </a:rPr>
              <a:t>different computer </a:t>
            </a:r>
            <a:r>
              <a:rPr lang="en-SG" sz="3000" dirty="0">
                <a:solidFill>
                  <a:schemeClr val="tx1"/>
                </a:solidFill>
              </a:rPr>
              <a:t>on your main network. Keep in mind that the block could be in the router itself. </a:t>
            </a:r>
            <a:r>
              <a:rPr lang="en-SG" sz="3000" b="1" dirty="0">
                <a:solidFill>
                  <a:schemeClr val="tx1"/>
                </a:solidFill>
              </a:rPr>
              <a:t>Bypassing</a:t>
            </a:r>
            <a:r>
              <a:rPr lang="en-SG" sz="3000" dirty="0">
                <a:solidFill>
                  <a:schemeClr val="tx1"/>
                </a:solidFill>
              </a:rPr>
              <a:t> the router and </a:t>
            </a:r>
            <a:r>
              <a:rPr lang="en-SG" sz="3000" b="1" dirty="0">
                <a:solidFill>
                  <a:schemeClr val="tx1"/>
                </a:solidFill>
              </a:rPr>
              <a:t>plugging straight into the modem </a:t>
            </a:r>
            <a:r>
              <a:rPr lang="en-SG" sz="3000" dirty="0">
                <a:solidFill>
                  <a:schemeClr val="tx1"/>
                </a:solidFill>
              </a:rPr>
              <a:t>may help.</a:t>
            </a:r>
          </a:p>
          <a:p>
            <a:pPr marL="809625" lvl="1" indent="-269875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SG" sz="3000" dirty="0">
                <a:solidFill>
                  <a:schemeClr val="tx1"/>
                </a:solidFill>
              </a:rPr>
              <a:t>If the error persists, reset your computer's </a:t>
            </a:r>
            <a:r>
              <a:rPr lang="en-SG" sz="3000" b="1" dirty="0">
                <a:solidFill>
                  <a:schemeClr val="tx1"/>
                </a:solidFill>
              </a:rPr>
              <a:t>internet options</a:t>
            </a:r>
            <a:r>
              <a:rPr lang="en-SG" sz="3000" dirty="0">
                <a:solidFill>
                  <a:schemeClr val="tx1"/>
                </a:solidFill>
              </a:rPr>
              <a:t>.  </a:t>
            </a:r>
          </a:p>
          <a:p>
            <a:pPr marL="1266825" lvl="2" indent="-269875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SG" sz="2600" dirty="0">
                <a:solidFill>
                  <a:schemeClr val="tx1"/>
                </a:solidFill>
              </a:rPr>
              <a:t>For Windows users, go to Control Panel and select "Network and Internet." </a:t>
            </a:r>
          </a:p>
          <a:p>
            <a:pPr marL="1266825" lvl="2" indent="-269875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SG" sz="2600" dirty="0">
                <a:solidFill>
                  <a:schemeClr val="tx1"/>
                </a:solidFill>
              </a:rPr>
              <a:t>Once there, click on "Internet Options".  On the "Security" tab, ensure that your settings are not higher than "Medium". </a:t>
            </a:r>
          </a:p>
          <a:p>
            <a:pPr marL="1266825" lvl="2" indent="-269875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SG" sz="2600" dirty="0">
                <a:solidFill>
                  <a:schemeClr val="tx1"/>
                </a:solidFill>
              </a:rPr>
              <a:t>On the Advanced tab, click "Reset" located under the header "Reset Internet Explorer Settings". </a:t>
            </a:r>
          </a:p>
          <a:p>
            <a:pPr marL="1266825" lvl="2" indent="-269875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SG" sz="2600" dirty="0">
                <a:solidFill>
                  <a:schemeClr val="tx1"/>
                </a:solidFill>
              </a:rPr>
              <a:t>In the window that opens, select "Delete Personal Settings" and then click on the Reset button. </a:t>
            </a:r>
          </a:p>
          <a:p>
            <a:pPr marL="1266825" lvl="2" indent="-269875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SG" sz="2600" dirty="0">
                <a:solidFill>
                  <a:schemeClr val="tx1"/>
                </a:solidFill>
              </a:rPr>
              <a:t>Doing this will impact all client browsers, not just Internet Explorer. After resetting the internet options, restart your computer and try to access your exam again.</a:t>
            </a:r>
          </a:p>
          <a:p>
            <a:pPr marL="809625" lvl="1" indent="-269875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</a:pPr>
            <a:r>
              <a:rPr lang="en-SG" sz="3000" dirty="0">
                <a:solidFill>
                  <a:schemeClr val="tx1"/>
                </a:solidFill>
              </a:rPr>
              <a:t>Ensure that you have the </a:t>
            </a:r>
            <a:r>
              <a:rPr lang="en-SG" sz="3000" b="1" dirty="0">
                <a:solidFill>
                  <a:schemeClr val="tx1"/>
                </a:solidFill>
              </a:rPr>
              <a:t>correct time and time zone </a:t>
            </a:r>
            <a:r>
              <a:rPr lang="en-SG" sz="3000" dirty="0">
                <a:solidFill>
                  <a:schemeClr val="tx1"/>
                </a:solidFill>
              </a:rPr>
              <a:t>set for your computer.</a:t>
            </a:r>
          </a:p>
        </p:txBody>
      </p:sp>
    </p:spTree>
    <p:extLst>
      <p:ext uri="{BB962C8B-B14F-4D97-AF65-F5344CB8AC3E}">
        <p14:creationId xmlns:p14="http://schemas.microsoft.com/office/powerpoint/2010/main" val="5600029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D9A84-896E-4A29-A01B-751256FC4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43" y="136525"/>
            <a:ext cx="11930332" cy="760318"/>
          </a:xfrm>
        </p:spPr>
        <p:txBody>
          <a:bodyPr/>
          <a:lstStyle/>
          <a:p>
            <a:r>
              <a:rPr lang="en-US" dirty="0"/>
              <a:t>Online Test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67D5E-1DC2-4C00-B1CB-7957A0522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143" y="1006765"/>
            <a:ext cx="11930332" cy="5204254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</a:pPr>
            <a:r>
              <a:rPr lang="en-SG" sz="2800" b="1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NO TALKING</a:t>
            </a:r>
            <a:r>
              <a:rPr lang="en-SG" sz="2800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: You mus</a:t>
            </a:r>
            <a:r>
              <a:rPr lang="en-SG" sz="2800" dirty="0">
                <a:ea typeface="Times New Roman" panose="02020603050405020304" pitchFamily="18" charset="0"/>
                <a:cs typeface="Arial" panose="020B0604020202020204" pitchFamily="34" charset="0"/>
              </a:rPr>
              <a:t>t </a:t>
            </a:r>
            <a:r>
              <a:rPr lang="en-SG" sz="2800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observe </a:t>
            </a:r>
            <a:r>
              <a:rPr lang="en-SG" sz="2800" b="1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STRICT SILENCE </a:t>
            </a:r>
            <a:r>
              <a:rPr lang="en-SG" sz="2800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throughout the test. 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</a:pPr>
            <a:r>
              <a:rPr lang="en-SG" sz="2800" b="1" dirty="0">
                <a:effectLst/>
                <a:ea typeface="DengXian" panose="02010600030101010101" pitchFamily="2" charset="-122"/>
                <a:cs typeface="Arial" panose="020B0604020202020204" pitchFamily="34" charset="0"/>
              </a:rPr>
              <a:t>CLEAN BACKGROUND</a:t>
            </a:r>
            <a:r>
              <a:rPr lang="en-SG" sz="2800" dirty="0">
                <a:effectLst/>
                <a:ea typeface="DengXian" panose="02010600030101010101" pitchFamily="2" charset="-122"/>
                <a:cs typeface="Arial" panose="020B0604020202020204" pitchFamily="34" charset="0"/>
              </a:rPr>
              <a:t>: Your surrounding environment must be clearly seen by the invigilator.</a:t>
            </a:r>
            <a:endParaRPr lang="en-SG" sz="2800" dirty="0">
              <a:effectLst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</a:pPr>
            <a:r>
              <a:rPr lang="en-SG" sz="2800" b="1" dirty="0">
                <a:effectLst/>
                <a:ea typeface="DengXian" panose="02010600030101010101" pitchFamily="2" charset="-122"/>
                <a:cs typeface="Arial" panose="020B0604020202020204" pitchFamily="34" charset="0"/>
              </a:rPr>
              <a:t>NO UNAUTHORISED MATERIALS </a:t>
            </a:r>
            <a:r>
              <a:rPr lang="en-SG" sz="2800" dirty="0">
                <a:effectLst/>
                <a:ea typeface="DengXian" panose="02010600030101010101" pitchFamily="2" charset="-122"/>
                <a:cs typeface="Arial" panose="020B0604020202020204" pitchFamily="34" charset="0"/>
              </a:rPr>
              <a:t>on your desks: e.g. books, paper, documents, pictures and </a:t>
            </a:r>
            <a:r>
              <a:rPr lang="en-SG" sz="2800" b="1" dirty="0">
                <a:effectLst/>
                <a:ea typeface="DengXian" panose="02010600030101010101" pitchFamily="2" charset="-122"/>
                <a:cs typeface="Arial" panose="020B0604020202020204" pitchFamily="34" charset="0"/>
              </a:rPr>
              <a:t>electronic devices </a:t>
            </a:r>
            <a:r>
              <a:rPr lang="en-SG" sz="2800" dirty="0">
                <a:effectLst/>
                <a:ea typeface="DengXian" panose="02010600030101010101" pitchFamily="2" charset="-122"/>
                <a:cs typeface="Arial" panose="020B0604020202020204" pitchFamily="34" charset="0"/>
              </a:rPr>
              <a:t>with communication and/or storage capabilities such as iPad, tablet PCs, headphones etc.</a:t>
            </a:r>
            <a:endParaRPr lang="en-US" sz="2800" dirty="0"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</a:pPr>
            <a:r>
              <a:rPr lang="en-SG" sz="2800" b="1" dirty="0">
                <a:ea typeface="Times New Roman" panose="02020603050405020304" pitchFamily="18" charset="0"/>
                <a:cs typeface="Arial" panose="020B0604020202020204" pitchFamily="34" charset="0"/>
              </a:rPr>
              <a:t>NO BREAKS</a:t>
            </a:r>
            <a:r>
              <a:rPr lang="en-SG" sz="2800" dirty="0">
                <a:ea typeface="Times New Roman" panose="02020603050405020304" pitchFamily="18" charset="0"/>
                <a:cs typeface="Arial" panose="020B0604020202020204" pitchFamily="34" charset="0"/>
              </a:rPr>
              <a:t>! You must </a:t>
            </a:r>
            <a:r>
              <a:rPr lang="en-SG" sz="2800" b="1" dirty="0">
                <a:ea typeface="Times New Roman" panose="02020603050405020304" pitchFamily="18" charset="0"/>
                <a:cs typeface="Arial" panose="020B0604020202020204" pitchFamily="34" charset="0"/>
              </a:rPr>
              <a:t>stay</a:t>
            </a:r>
            <a:r>
              <a:rPr lang="en-SG" sz="2800" dirty="0">
                <a:ea typeface="Times New Roman" panose="02020603050405020304" pitchFamily="18" charset="0"/>
                <a:cs typeface="Arial" panose="020B0604020202020204" pitchFamily="34" charset="0"/>
              </a:rPr>
              <a:t> online throughout the duration of the test. </a:t>
            </a:r>
          </a:p>
          <a:p>
            <a:pPr marL="0" indent="0"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SG" sz="2800" i="1" dirty="0">
                <a:effectLst/>
                <a:ea typeface="DengXian" panose="02010600030101010101" pitchFamily="2" charset="-122"/>
                <a:cs typeface="Arial" panose="020B0604020202020204" pitchFamily="34" charset="0"/>
              </a:rPr>
              <a:t>Any student found to display suspicious behaviour may be moved to a breakout room in Zoom for initial inquiries. The university takes a serious view of cheating. </a:t>
            </a:r>
            <a:endParaRPr lang="en-US" sz="2800" i="1" dirty="0">
              <a:effectLst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998B8-D8B2-46A8-92C0-29936453A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9D986-93EE-44BC-ACD5-40ED499CF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6535D-0BBA-4CF9-A559-C82C3E1A3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24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26508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E25B-5910-4398-BA85-90F7FA809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31185-B031-4161-86DE-FE5B8C4D3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pPr marL="457200" marR="45720" indent="-457200"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</a:pPr>
            <a:r>
              <a:rPr lang="en-SG" sz="3500" b="1" u="sng" dirty="0">
                <a:effectLst/>
                <a:latin typeface="Calibri"/>
                <a:ea typeface="DengXian"/>
                <a:cs typeface="Calibri"/>
              </a:rPr>
              <a:t>Test duration: 1 hour</a:t>
            </a:r>
            <a:r>
              <a:rPr lang="en-SG" sz="3500" b="1" dirty="0">
                <a:effectLst/>
                <a:latin typeface="Calibri"/>
                <a:ea typeface="DengXian"/>
                <a:cs typeface="Calibri"/>
              </a:rPr>
              <a:t>. </a:t>
            </a:r>
            <a:r>
              <a:rPr lang="en-SG" sz="3500" dirty="0">
                <a:effectLst/>
                <a:latin typeface="Calibri"/>
                <a:ea typeface="DengXian"/>
                <a:cs typeface="Calibri"/>
              </a:rPr>
              <a:t>You will not be given any additional time.</a:t>
            </a:r>
            <a:r>
              <a:rPr lang="en-SG" sz="3500" b="1" dirty="0">
                <a:latin typeface="Calibri"/>
                <a:ea typeface="DengXian"/>
                <a:cs typeface="Calibri"/>
              </a:rPr>
              <a:t> </a:t>
            </a:r>
          </a:p>
          <a:p>
            <a:pPr marL="457200" marR="45720" indent="-457200"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</a:pPr>
            <a:r>
              <a:rPr lang="en-SG" sz="3500" b="1" dirty="0">
                <a:effectLst/>
                <a:latin typeface="Calibri"/>
                <a:ea typeface="DengXian"/>
                <a:cs typeface="Calibri"/>
              </a:rPr>
              <a:t>… more info on the test </a:t>
            </a:r>
          </a:p>
          <a:p>
            <a:pPr marL="457200" marR="45720" indent="-457200"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</a:pPr>
            <a:r>
              <a:rPr lang="en-SG" sz="3500" b="1" dirty="0">
                <a:latin typeface="Calibri"/>
                <a:ea typeface="DengXian"/>
                <a:cs typeface="Calibri"/>
              </a:rPr>
              <a:t>…</a:t>
            </a:r>
            <a:endParaRPr lang="en-SG" sz="3500" b="1" dirty="0">
              <a:effectLst/>
              <a:latin typeface="Calibri"/>
              <a:ea typeface="DengXian"/>
              <a:cs typeface="Calibri"/>
            </a:endParaRPr>
          </a:p>
          <a:p>
            <a:pPr marL="457200" marR="45720" indent="-457200"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</a:pPr>
            <a:r>
              <a:rPr lang="en-SG" sz="3500" b="1" dirty="0">
                <a:effectLst/>
                <a:latin typeface="Calibri"/>
                <a:ea typeface="DengXian"/>
                <a:cs typeface="Calibri"/>
              </a:rPr>
              <a:t>Save your work regularly. </a:t>
            </a:r>
            <a:r>
              <a:rPr lang="en-SG" sz="3500" dirty="0">
                <a:effectLst/>
                <a:latin typeface="Calibri"/>
                <a:ea typeface="DengXian"/>
                <a:cs typeface="Calibri"/>
              </a:rPr>
              <a:t>This is to avoid losing what you have typed in case of any technical glitch, </a:t>
            </a:r>
            <a:r>
              <a:rPr lang="en-SG" sz="3500" dirty="0" err="1">
                <a:effectLst/>
                <a:latin typeface="Calibri"/>
                <a:ea typeface="DengXian"/>
                <a:cs typeface="Calibri"/>
              </a:rPr>
              <a:t>wifi</a:t>
            </a:r>
            <a:r>
              <a:rPr lang="en-SG" sz="3500" dirty="0">
                <a:effectLst/>
                <a:latin typeface="Calibri"/>
                <a:ea typeface="DengXian"/>
                <a:cs typeface="Calibri"/>
              </a:rPr>
              <a:t> issues, etc.</a:t>
            </a:r>
          </a:p>
          <a:p>
            <a:pPr marL="457200" marR="45720" indent="-457200">
              <a:lnSpc>
                <a:spcPct val="107000"/>
              </a:lnSpc>
              <a:spcBef>
                <a:spcPts val="0"/>
              </a:spcBef>
              <a:spcAft>
                <a:spcPts val="1000"/>
              </a:spcAft>
            </a:pPr>
            <a:r>
              <a:rPr lang="en-SG" sz="3500" b="1" dirty="0">
                <a:ea typeface="+mn-lt"/>
                <a:cs typeface="+mn-lt"/>
              </a:rPr>
              <a:t>Submission is only done ONCE, at the end of the exam. </a:t>
            </a:r>
            <a:r>
              <a:rPr lang="en-SG" sz="3500" dirty="0">
                <a:ea typeface="+mn-lt"/>
                <a:cs typeface="+mn-lt"/>
              </a:rPr>
              <a:t>Multiple submissions are NOT allowed. The system will upload your answer at the end of the exam.</a:t>
            </a:r>
            <a:r>
              <a:rPr lang="en-US" sz="3500" i="0" u="none" strike="noStrike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i="0" u="none" strike="noStrike" kern="1200" dirty="0">
                <a:solidFill>
                  <a:srgbClr val="FFFFF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	attempts are NOT allowed.</a:t>
            </a:r>
            <a:endParaRPr lang="en-US" b="1" i="0" u="none" strike="noStrike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9BAFE-85FA-442A-B0DC-5FCA02A6D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3B883-9232-439D-AEAC-8851B80AD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2F756-DA50-41F5-8BEF-39A8E9553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25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46660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9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61A6D-3019-44E6-BE9A-CF0D9FC20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4817" y="2531290"/>
            <a:ext cx="8036956" cy="1815423"/>
          </a:xfrm>
        </p:spPr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SG" dirty="0">
                <a:solidFill>
                  <a:schemeClr val="bg1"/>
                </a:solidFill>
              </a:rPr>
              <a:t>Instructions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D4487-9597-4DD0-A1A8-7E0B784A9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998E68-919E-4626-9727-72E5CE485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2DE94-1631-425B-B1DB-0513F65D0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28236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21B24-6F64-4871-A850-A43E0FA71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You must do the following </a:t>
            </a:r>
            <a:endParaRPr lang="en-SG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548AB-0728-4025-8C4A-A3D2BF0A5C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169495" y="6603007"/>
            <a:ext cx="140649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5274020-5EE1-4ECB-B576-2743323553A1}" type="datetime1">
              <a:rPr lang="en-US" smtClean="0"/>
              <a:pPr>
                <a:spcAft>
                  <a:spcPts val="600"/>
                </a:spcAft>
              </a:pPr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48B86-9B77-4B10-8803-0C972DC97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01634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99CD-BFB4-4FBF-A2AC-A3552A411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32794" y="6712931"/>
            <a:ext cx="3359205" cy="14527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D6B990F-C8E3-4234-A8AB-A454C8B6CA3E}" type="slidenum">
              <a:rPr lang="en-SG" sz="300" smtClean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SG" sz="30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DCDD58A7-DC86-4A90-9F53-3A78F15FD6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9769855"/>
              </p:ext>
            </p:extLst>
          </p:nvPr>
        </p:nvGraphicFramePr>
        <p:xfrm>
          <a:off x="838200" y="1825625"/>
          <a:ext cx="10515600" cy="43513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8669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1D99-0168-804D-A9C9-4655DBDB7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034" y="207817"/>
            <a:ext cx="10515600" cy="782349"/>
          </a:xfrm>
        </p:spPr>
        <p:txBody>
          <a:bodyPr/>
          <a:lstStyle/>
          <a:p>
            <a:r>
              <a:rPr lang="en-US" dirty="0"/>
              <a:t>Student Activities’ Workflow</a:t>
            </a:r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7436B-2DE8-2947-9274-6745ECA82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1332D-B532-A544-AF0D-B37343EC4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F6C30A-EB8C-0B4D-AE14-BA42234DA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5</a:t>
            </a:fld>
            <a:endParaRPr lang="en-SG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F817C7A-FE55-8D4F-8B8A-30EA53B49B62}"/>
              </a:ext>
            </a:extLst>
          </p:cNvPr>
          <p:cNvSpPr/>
          <p:nvPr/>
        </p:nvSpPr>
        <p:spPr>
          <a:xfrm>
            <a:off x="261596" y="1343429"/>
            <a:ext cx="1429182" cy="152566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Taking Online Test in NTULearn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7D4D6AD0-E67F-B042-BA43-D21394DA4F89}"/>
              </a:ext>
            </a:extLst>
          </p:cNvPr>
          <p:cNvGrpSpPr/>
          <p:nvPr/>
        </p:nvGrpSpPr>
        <p:grpSpPr>
          <a:xfrm>
            <a:off x="1690778" y="1501333"/>
            <a:ext cx="2443088" cy="1209854"/>
            <a:chOff x="1690778" y="1633853"/>
            <a:chExt cx="2443088" cy="1209854"/>
          </a:xfrm>
          <a:noFill/>
        </p:grpSpPr>
        <p:sp>
          <p:nvSpPr>
            <p:cNvPr id="49" name="Rectangle 48">
              <a:hlinkClick r:id="rId2"/>
              <a:extLst>
                <a:ext uri="{FF2B5EF4-FFF2-40B4-BE49-F238E27FC236}">
                  <a16:creationId xmlns:a16="http://schemas.microsoft.com/office/drawing/2014/main" id="{A0482BAF-90EC-8848-AE0D-98E68DDE2CE7}"/>
                </a:ext>
              </a:extLst>
            </p:cNvPr>
            <p:cNvSpPr/>
            <p:nvPr/>
          </p:nvSpPr>
          <p:spPr>
            <a:xfrm>
              <a:off x="2314476" y="1633853"/>
              <a:ext cx="1819390" cy="12098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Launch LockDown Browser</a:t>
              </a:r>
            </a:p>
          </p:txBody>
        </p:sp>
        <p:cxnSp>
          <p:nvCxnSpPr>
            <p:cNvPr id="58" name="Elbow Connector 57">
              <a:extLst>
                <a:ext uri="{FF2B5EF4-FFF2-40B4-BE49-F238E27FC236}">
                  <a16:creationId xmlns:a16="http://schemas.microsoft.com/office/drawing/2014/main" id="{A07CF283-091E-484B-825F-32D8426934C1}"/>
                </a:ext>
              </a:extLst>
            </p:cNvPr>
            <p:cNvCxnSpPr>
              <a:cxnSpLocks/>
            </p:cNvCxnSpPr>
            <p:nvPr/>
          </p:nvCxnSpPr>
          <p:spPr>
            <a:xfrm>
              <a:off x="1690778" y="2232430"/>
              <a:ext cx="623698" cy="0"/>
            </a:xfrm>
            <a:prstGeom prst="bentConnector3">
              <a:avLst>
                <a:gd name="adj1" fmla="val 50000"/>
              </a:avLst>
            </a:prstGeom>
            <a:grpFill/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0A1555C5-E9A0-0A42-BDCA-DEA5B2A8188E}"/>
              </a:ext>
            </a:extLst>
          </p:cNvPr>
          <p:cNvGrpSpPr/>
          <p:nvPr/>
        </p:nvGrpSpPr>
        <p:grpSpPr>
          <a:xfrm>
            <a:off x="4150550" y="1501333"/>
            <a:ext cx="2426404" cy="1209854"/>
            <a:chOff x="4150550" y="1633853"/>
            <a:chExt cx="2426404" cy="1209854"/>
          </a:xfrm>
          <a:noFill/>
        </p:grpSpPr>
        <p:sp>
          <p:nvSpPr>
            <p:cNvPr id="51" name="Rectangle 50">
              <a:hlinkClick r:id="" action="ppaction://noaction"/>
              <a:extLst>
                <a:ext uri="{FF2B5EF4-FFF2-40B4-BE49-F238E27FC236}">
                  <a16:creationId xmlns:a16="http://schemas.microsoft.com/office/drawing/2014/main" id="{D2A5290F-D014-7245-B840-EF6EEACC3A76}"/>
                </a:ext>
              </a:extLst>
            </p:cNvPr>
            <p:cNvSpPr/>
            <p:nvPr/>
          </p:nvSpPr>
          <p:spPr>
            <a:xfrm>
              <a:off x="4757564" y="1633853"/>
              <a:ext cx="1819390" cy="12098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Log in to NTULearn</a:t>
              </a:r>
            </a:p>
          </p:txBody>
        </p:sp>
        <p:cxnSp>
          <p:nvCxnSpPr>
            <p:cNvPr id="79" name="Elbow Connector 78">
              <a:extLst>
                <a:ext uri="{FF2B5EF4-FFF2-40B4-BE49-F238E27FC236}">
                  <a16:creationId xmlns:a16="http://schemas.microsoft.com/office/drawing/2014/main" id="{AF326C18-9460-B14A-9584-F191293F3D3C}"/>
                </a:ext>
              </a:extLst>
            </p:cNvPr>
            <p:cNvCxnSpPr>
              <a:cxnSpLocks/>
            </p:cNvCxnSpPr>
            <p:nvPr/>
          </p:nvCxnSpPr>
          <p:spPr>
            <a:xfrm>
              <a:off x="4150550" y="2238780"/>
              <a:ext cx="623698" cy="0"/>
            </a:xfrm>
            <a:prstGeom prst="bentConnector3">
              <a:avLst>
                <a:gd name="adj1" fmla="val 50000"/>
              </a:avLst>
            </a:prstGeom>
            <a:grpFill/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B658D3D-4119-DD40-839E-BF7CBAD321B2}"/>
              </a:ext>
            </a:extLst>
          </p:cNvPr>
          <p:cNvGrpSpPr/>
          <p:nvPr/>
        </p:nvGrpSpPr>
        <p:grpSpPr>
          <a:xfrm>
            <a:off x="6576954" y="1501333"/>
            <a:ext cx="2443088" cy="1209854"/>
            <a:chOff x="6576954" y="1633853"/>
            <a:chExt cx="2443088" cy="1209854"/>
          </a:xfrm>
          <a:noFill/>
        </p:grpSpPr>
        <p:sp>
          <p:nvSpPr>
            <p:cNvPr id="46" name="Rectangle 45">
              <a:hlinkClick r:id="rId3"/>
              <a:extLst>
                <a:ext uri="{FF2B5EF4-FFF2-40B4-BE49-F238E27FC236}">
                  <a16:creationId xmlns:a16="http://schemas.microsoft.com/office/drawing/2014/main" id="{18DF6FF5-5C3C-1F4E-9900-13B665EEC811}"/>
                </a:ext>
              </a:extLst>
            </p:cNvPr>
            <p:cNvSpPr/>
            <p:nvPr/>
          </p:nvSpPr>
          <p:spPr>
            <a:xfrm>
              <a:off x="7200652" y="1633853"/>
              <a:ext cx="1819390" cy="12098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Enter the Course where the test is hosted </a:t>
              </a:r>
            </a:p>
          </p:txBody>
        </p:sp>
        <p:cxnSp>
          <p:nvCxnSpPr>
            <p:cNvPr id="80" name="Elbow Connector 79">
              <a:extLst>
                <a:ext uri="{FF2B5EF4-FFF2-40B4-BE49-F238E27FC236}">
                  <a16:creationId xmlns:a16="http://schemas.microsoft.com/office/drawing/2014/main" id="{371116D2-05C7-8A46-B7B9-0386CD786FEA}"/>
                </a:ext>
              </a:extLst>
            </p:cNvPr>
            <p:cNvCxnSpPr>
              <a:cxnSpLocks/>
            </p:cNvCxnSpPr>
            <p:nvPr/>
          </p:nvCxnSpPr>
          <p:spPr>
            <a:xfrm>
              <a:off x="6576954" y="2238780"/>
              <a:ext cx="623698" cy="0"/>
            </a:xfrm>
            <a:prstGeom prst="bentConnector3">
              <a:avLst>
                <a:gd name="adj1" fmla="val 50000"/>
              </a:avLst>
            </a:prstGeom>
            <a:grpFill/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04A4F7B-5883-8D42-9974-0A3AE2B16F00}"/>
              </a:ext>
            </a:extLst>
          </p:cNvPr>
          <p:cNvGrpSpPr/>
          <p:nvPr/>
        </p:nvGrpSpPr>
        <p:grpSpPr>
          <a:xfrm>
            <a:off x="9020042" y="1501333"/>
            <a:ext cx="2443087" cy="1209854"/>
            <a:chOff x="9020042" y="1633853"/>
            <a:chExt cx="2443087" cy="1209854"/>
          </a:xfrm>
          <a:noFill/>
        </p:grpSpPr>
        <p:sp>
          <p:nvSpPr>
            <p:cNvPr id="52" name="Rectangle 51">
              <a:hlinkClick r:id="" action="ppaction://noaction"/>
              <a:extLst>
                <a:ext uri="{FF2B5EF4-FFF2-40B4-BE49-F238E27FC236}">
                  <a16:creationId xmlns:a16="http://schemas.microsoft.com/office/drawing/2014/main" id="{608F22A2-F88A-BA40-A483-D56392408CAE}"/>
                </a:ext>
              </a:extLst>
            </p:cNvPr>
            <p:cNvSpPr/>
            <p:nvPr/>
          </p:nvSpPr>
          <p:spPr>
            <a:xfrm>
              <a:off x="9643739" y="1633853"/>
              <a:ext cx="1819390" cy="12098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Submit Consent to Online Exam Form (for actual Test)</a:t>
              </a:r>
            </a:p>
          </p:txBody>
        </p:sp>
        <p:cxnSp>
          <p:nvCxnSpPr>
            <p:cNvPr id="81" name="Elbow Connector 80">
              <a:extLst>
                <a:ext uri="{FF2B5EF4-FFF2-40B4-BE49-F238E27FC236}">
                  <a16:creationId xmlns:a16="http://schemas.microsoft.com/office/drawing/2014/main" id="{0FBFA9AF-CE5F-C842-B236-D95E622C5EC8}"/>
                </a:ext>
              </a:extLst>
            </p:cNvPr>
            <p:cNvCxnSpPr>
              <a:cxnSpLocks/>
            </p:cNvCxnSpPr>
            <p:nvPr/>
          </p:nvCxnSpPr>
          <p:spPr>
            <a:xfrm>
              <a:off x="9020042" y="2232430"/>
              <a:ext cx="623698" cy="0"/>
            </a:xfrm>
            <a:prstGeom prst="bentConnector3">
              <a:avLst>
                <a:gd name="adj1" fmla="val 50000"/>
              </a:avLst>
            </a:prstGeom>
            <a:grpFill/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BBA87FE7-3F8F-6841-A242-0F4D7CB6CEFF}"/>
              </a:ext>
            </a:extLst>
          </p:cNvPr>
          <p:cNvGrpSpPr/>
          <p:nvPr/>
        </p:nvGrpSpPr>
        <p:grpSpPr>
          <a:xfrm>
            <a:off x="7200652" y="4628349"/>
            <a:ext cx="3352782" cy="1433014"/>
            <a:chOff x="7200652" y="3298826"/>
            <a:chExt cx="3352782" cy="1433014"/>
          </a:xfrm>
          <a:noFill/>
        </p:grpSpPr>
        <p:sp>
          <p:nvSpPr>
            <p:cNvPr id="71" name="Rectangle 70">
              <a:hlinkClick r:id="rId3"/>
              <a:extLst>
                <a:ext uri="{FF2B5EF4-FFF2-40B4-BE49-F238E27FC236}">
                  <a16:creationId xmlns:a16="http://schemas.microsoft.com/office/drawing/2014/main" id="{A4680BBA-DE79-414E-8DDC-42DFD9EDE02C}"/>
                </a:ext>
              </a:extLst>
            </p:cNvPr>
            <p:cNvSpPr/>
            <p:nvPr/>
          </p:nvSpPr>
          <p:spPr>
            <a:xfrm>
              <a:off x="7200652" y="3521986"/>
              <a:ext cx="1819390" cy="12098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Log out and re-login to continue the test</a:t>
              </a:r>
            </a:p>
          </p:txBody>
        </p:sp>
        <p:cxnSp>
          <p:nvCxnSpPr>
            <p:cNvPr id="82" name="Elbow Connector 81">
              <a:extLst>
                <a:ext uri="{FF2B5EF4-FFF2-40B4-BE49-F238E27FC236}">
                  <a16:creationId xmlns:a16="http://schemas.microsoft.com/office/drawing/2014/main" id="{F019798F-4E5F-1F4A-AA7E-BEAEA1378813}"/>
                </a:ext>
              </a:extLst>
            </p:cNvPr>
            <p:cNvCxnSpPr>
              <a:cxnSpLocks/>
              <a:stCxn id="53" idx="2"/>
            </p:cNvCxnSpPr>
            <p:nvPr/>
          </p:nvCxnSpPr>
          <p:spPr>
            <a:xfrm rot="5400000">
              <a:off x="9351368" y="2967501"/>
              <a:ext cx="870742" cy="1533391"/>
            </a:xfrm>
            <a:prstGeom prst="bentConnector2">
              <a:avLst/>
            </a:prstGeom>
            <a:grpFill/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17086ECD-B469-CE42-9744-AE858B64A008}"/>
              </a:ext>
            </a:extLst>
          </p:cNvPr>
          <p:cNvGrpSpPr/>
          <p:nvPr/>
        </p:nvGrpSpPr>
        <p:grpSpPr>
          <a:xfrm>
            <a:off x="4757564" y="3403093"/>
            <a:ext cx="4886176" cy="1209854"/>
            <a:chOff x="4757564" y="3535613"/>
            <a:chExt cx="4886176" cy="1209854"/>
          </a:xfrm>
          <a:noFill/>
        </p:grpSpPr>
        <p:sp>
          <p:nvSpPr>
            <p:cNvPr id="72" name="Rectangle 71">
              <a:hlinkClick r:id="rId3"/>
              <a:extLst>
                <a:ext uri="{FF2B5EF4-FFF2-40B4-BE49-F238E27FC236}">
                  <a16:creationId xmlns:a16="http://schemas.microsoft.com/office/drawing/2014/main" id="{9FF3E61C-7AE6-4348-9ECD-0C8D8D7CB44F}"/>
                </a:ext>
              </a:extLst>
            </p:cNvPr>
            <p:cNvSpPr/>
            <p:nvPr/>
          </p:nvSpPr>
          <p:spPr>
            <a:xfrm>
              <a:off x="4757564" y="3535613"/>
              <a:ext cx="1819390" cy="12098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Submit the Test attempt</a:t>
              </a:r>
            </a:p>
          </p:txBody>
        </p:sp>
        <p:cxnSp>
          <p:nvCxnSpPr>
            <p:cNvPr id="83" name="Elbow Connector 82">
              <a:extLst>
                <a:ext uri="{FF2B5EF4-FFF2-40B4-BE49-F238E27FC236}">
                  <a16:creationId xmlns:a16="http://schemas.microsoft.com/office/drawing/2014/main" id="{F924B763-A73F-D94A-8129-E74D5C157248}"/>
                </a:ext>
              </a:extLst>
            </p:cNvPr>
            <p:cNvCxnSpPr>
              <a:cxnSpLocks/>
              <a:stCxn id="53" idx="1"/>
              <a:endCxn id="72" idx="3"/>
            </p:cNvCxnSpPr>
            <p:nvPr/>
          </p:nvCxnSpPr>
          <p:spPr>
            <a:xfrm rot="10800000">
              <a:off x="6576955" y="4155941"/>
              <a:ext cx="3066785" cy="0"/>
            </a:xfrm>
            <a:prstGeom prst="bentConnector3">
              <a:avLst>
                <a:gd name="adj1" fmla="val 50000"/>
              </a:avLst>
            </a:prstGeom>
            <a:grpFill/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0D287114-0525-8E4C-A862-067BEA38FD19}"/>
              </a:ext>
            </a:extLst>
          </p:cNvPr>
          <p:cNvGrpSpPr/>
          <p:nvPr/>
        </p:nvGrpSpPr>
        <p:grpSpPr>
          <a:xfrm>
            <a:off x="2273906" y="3417753"/>
            <a:ext cx="2483658" cy="1209854"/>
            <a:chOff x="2273906" y="3550273"/>
            <a:chExt cx="2483658" cy="1209854"/>
          </a:xfrm>
          <a:noFill/>
        </p:grpSpPr>
        <p:sp>
          <p:nvSpPr>
            <p:cNvPr id="73" name="Rectangle 72">
              <a:hlinkClick r:id="rId3"/>
              <a:extLst>
                <a:ext uri="{FF2B5EF4-FFF2-40B4-BE49-F238E27FC236}">
                  <a16:creationId xmlns:a16="http://schemas.microsoft.com/office/drawing/2014/main" id="{163E5B9E-CE28-3248-9309-8938BE597BF9}"/>
                </a:ext>
              </a:extLst>
            </p:cNvPr>
            <p:cNvSpPr/>
            <p:nvPr/>
          </p:nvSpPr>
          <p:spPr>
            <a:xfrm>
              <a:off x="2273906" y="3550273"/>
              <a:ext cx="1819390" cy="12098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Re-attempt the Test (for mock/practice test only)</a:t>
              </a:r>
            </a:p>
          </p:txBody>
        </p:sp>
        <p:cxnSp>
          <p:nvCxnSpPr>
            <p:cNvPr id="84" name="Elbow Connector 83">
              <a:extLst>
                <a:ext uri="{FF2B5EF4-FFF2-40B4-BE49-F238E27FC236}">
                  <a16:creationId xmlns:a16="http://schemas.microsoft.com/office/drawing/2014/main" id="{C423CB8F-AB93-A948-B033-C83197430C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33866" y="4153024"/>
              <a:ext cx="623698" cy="0"/>
            </a:xfrm>
            <a:prstGeom prst="bentConnector3">
              <a:avLst>
                <a:gd name="adj1" fmla="val 50000"/>
              </a:avLst>
            </a:prstGeom>
            <a:grpFill/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FA4C475-B486-EA4B-AA68-036B77851A41}"/>
              </a:ext>
            </a:extLst>
          </p:cNvPr>
          <p:cNvGrpSpPr/>
          <p:nvPr/>
        </p:nvGrpSpPr>
        <p:grpSpPr>
          <a:xfrm>
            <a:off x="9643739" y="2771032"/>
            <a:ext cx="1819390" cy="1857316"/>
            <a:chOff x="9643739" y="2874524"/>
            <a:chExt cx="1819390" cy="1857316"/>
          </a:xfrm>
          <a:noFill/>
        </p:grpSpPr>
        <p:sp>
          <p:nvSpPr>
            <p:cNvPr id="53" name="Rectangle 52">
              <a:hlinkClick r:id="rId3"/>
              <a:extLst>
                <a:ext uri="{FF2B5EF4-FFF2-40B4-BE49-F238E27FC236}">
                  <a16:creationId xmlns:a16="http://schemas.microsoft.com/office/drawing/2014/main" id="{1AC02093-4CB8-8447-A108-9CF82DDB7E16}"/>
                </a:ext>
              </a:extLst>
            </p:cNvPr>
            <p:cNvSpPr/>
            <p:nvPr/>
          </p:nvSpPr>
          <p:spPr>
            <a:xfrm>
              <a:off x="9643739" y="3521986"/>
              <a:ext cx="1819390" cy="1209854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tIns="36000" rIns="36000" bIns="36000"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Take the Test, save the attempt regularly</a:t>
              </a:r>
            </a:p>
          </p:txBody>
        </p:sp>
        <p:cxnSp>
          <p:nvCxnSpPr>
            <p:cNvPr id="85" name="Elbow Connector 84">
              <a:extLst>
                <a:ext uri="{FF2B5EF4-FFF2-40B4-BE49-F238E27FC236}">
                  <a16:creationId xmlns:a16="http://schemas.microsoft.com/office/drawing/2014/main" id="{3F468119-074E-6941-8801-81C7E2C4001C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10250572" y="3186373"/>
              <a:ext cx="623698" cy="0"/>
            </a:xfrm>
            <a:prstGeom prst="bentConnector3">
              <a:avLst>
                <a:gd name="adj1" fmla="val 50000"/>
              </a:avLst>
            </a:prstGeom>
            <a:grpFill/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51D881E-AE16-B44A-8B50-08995DD28026}"/>
              </a:ext>
            </a:extLst>
          </p:cNvPr>
          <p:cNvGrpSpPr/>
          <p:nvPr/>
        </p:nvGrpSpPr>
        <p:grpSpPr>
          <a:xfrm>
            <a:off x="2216651" y="4627607"/>
            <a:ext cx="1933899" cy="1582483"/>
            <a:chOff x="2216651" y="4760127"/>
            <a:chExt cx="1933899" cy="1582483"/>
          </a:xfrm>
          <a:noFill/>
        </p:grpSpPr>
        <p:sp>
          <p:nvSpPr>
            <p:cNvPr id="76" name="Terminator 75">
              <a:extLst>
                <a:ext uri="{FF2B5EF4-FFF2-40B4-BE49-F238E27FC236}">
                  <a16:creationId xmlns:a16="http://schemas.microsoft.com/office/drawing/2014/main" id="{260C94BC-1C10-954F-AA71-F92D01C04451}"/>
                </a:ext>
              </a:extLst>
            </p:cNvPr>
            <p:cNvSpPr/>
            <p:nvPr/>
          </p:nvSpPr>
          <p:spPr>
            <a:xfrm>
              <a:off x="2216651" y="5367133"/>
              <a:ext cx="1933899" cy="975477"/>
            </a:xfrm>
            <a:prstGeom prst="flowChartTerminator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/>
                  </a:solidFill>
                </a:rPr>
                <a:t>Log out of NTULearn and close LockDown Browser</a:t>
              </a:r>
            </a:p>
          </p:txBody>
        </p:sp>
        <p:cxnSp>
          <p:nvCxnSpPr>
            <p:cNvPr id="86" name="Elbow Connector 85">
              <a:extLst>
                <a:ext uri="{FF2B5EF4-FFF2-40B4-BE49-F238E27FC236}">
                  <a16:creationId xmlns:a16="http://schemas.microsoft.com/office/drawing/2014/main" id="{FEEBB68B-7739-E047-9601-84DF109858D1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2865563" y="5071976"/>
              <a:ext cx="623698" cy="0"/>
            </a:xfrm>
            <a:prstGeom prst="bentConnector3">
              <a:avLst>
                <a:gd name="adj1" fmla="val 50000"/>
              </a:avLst>
            </a:prstGeom>
            <a:grpFill/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Elbow Connector 37">
            <a:extLst>
              <a:ext uri="{FF2B5EF4-FFF2-40B4-BE49-F238E27FC236}">
                <a16:creationId xmlns:a16="http://schemas.microsoft.com/office/drawing/2014/main" id="{0B0E85FC-383A-144E-8080-58C7673A1AEF}"/>
              </a:ext>
            </a:extLst>
          </p:cNvPr>
          <p:cNvCxnSpPr>
            <a:cxnSpLocks/>
            <a:stCxn id="71" idx="1"/>
            <a:endCxn id="72" idx="2"/>
          </p:cNvCxnSpPr>
          <p:nvPr/>
        </p:nvCxnSpPr>
        <p:spPr>
          <a:xfrm rot="10800000">
            <a:off x="5667260" y="4612948"/>
            <a:ext cx="1533393" cy="843489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6BD8D0E-A1A5-254D-9770-076D8E0024FF}"/>
              </a:ext>
            </a:extLst>
          </p:cNvPr>
          <p:cNvSpPr txBox="1"/>
          <p:nvPr/>
        </p:nvSpPr>
        <p:spPr>
          <a:xfrm>
            <a:off x="9765741" y="5499091"/>
            <a:ext cx="1697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If an error occur</a:t>
            </a:r>
          </a:p>
        </p:txBody>
      </p:sp>
    </p:spTree>
    <p:extLst>
      <p:ext uri="{BB962C8B-B14F-4D97-AF65-F5344CB8AC3E}">
        <p14:creationId xmlns:p14="http://schemas.microsoft.com/office/powerpoint/2010/main" val="1570568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F1824-505E-476A-8B30-26576B4EE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Respondus Lockdown Browser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9221F-9EB8-45D7-A3C0-399C20C84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60363" indent="-360363" algn="l">
              <a:buFont typeface="Arial" panose="020B0604020202020204" pitchFamily="34" charset="0"/>
              <a:buChar char="•"/>
            </a:pPr>
            <a:r>
              <a:rPr lang="en-US" sz="3600" b="1" i="0" dirty="0">
                <a:solidFill>
                  <a:srgbClr val="111111"/>
                </a:solidFill>
                <a:effectLst/>
              </a:rPr>
              <a:t>Respondus LockDown Browser </a:t>
            </a:r>
            <a:r>
              <a:rPr lang="en-US" sz="3600" i="0" dirty="0">
                <a:solidFill>
                  <a:srgbClr val="111111"/>
                </a:solidFill>
                <a:effectLst/>
              </a:rPr>
              <a:t>MUST be used to access the </a:t>
            </a:r>
            <a:r>
              <a:rPr lang="en-US" sz="3600" dirty="0">
                <a:solidFill>
                  <a:srgbClr val="111111"/>
                </a:solidFill>
              </a:rPr>
              <a:t>online test in NTULearn</a:t>
            </a:r>
            <a:r>
              <a:rPr lang="en-US" sz="3600" i="0" dirty="0">
                <a:solidFill>
                  <a:srgbClr val="111111"/>
                </a:solidFill>
                <a:effectLst/>
              </a:rPr>
              <a:t>. </a:t>
            </a:r>
          </a:p>
          <a:p>
            <a:pPr marL="360363" indent="-360363" algn="l">
              <a:buFont typeface="Arial" panose="020B0604020202020204" pitchFamily="34" charset="0"/>
              <a:buChar char="•"/>
            </a:pPr>
            <a:r>
              <a:rPr lang="en-US" sz="3600" i="0" dirty="0">
                <a:solidFill>
                  <a:srgbClr val="111111"/>
                </a:solidFill>
                <a:effectLst/>
              </a:rPr>
              <a:t>You will need to have </a:t>
            </a:r>
            <a:r>
              <a:rPr lang="en-US" sz="3600" b="1" i="0" dirty="0">
                <a:solidFill>
                  <a:srgbClr val="111111"/>
                </a:solidFill>
                <a:effectLst/>
              </a:rPr>
              <a:t>system administrator access </a:t>
            </a:r>
            <a:r>
              <a:rPr lang="en-US" sz="3600" i="0" dirty="0">
                <a:solidFill>
                  <a:srgbClr val="111111"/>
                </a:solidFill>
                <a:effectLst/>
              </a:rPr>
              <a:t>to the computer running the </a:t>
            </a:r>
            <a:r>
              <a:rPr lang="en-US" sz="3600" i="0" dirty="0" err="1">
                <a:solidFill>
                  <a:srgbClr val="111111"/>
                </a:solidFill>
                <a:effectLst/>
              </a:rPr>
              <a:t>LockDown</a:t>
            </a:r>
            <a:r>
              <a:rPr lang="en-US" sz="3600" i="0" dirty="0">
                <a:solidFill>
                  <a:srgbClr val="111111"/>
                </a:solidFill>
                <a:effectLst/>
              </a:rPr>
              <a:t> Browser.</a:t>
            </a:r>
          </a:p>
          <a:p>
            <a:pPr marL="360363" indent="-360363" algn="l">
              <a:buFont typeface="Arial" panose="020B0604020202020204" pitchFamily="34" charset="0"/>
              <a:buChar char="•"/>
            </a:pPr>
            <a:r>
              <a:rPr lang="en-US" sz="3600" i="0" dirty="0">
                <a:solidFill>
                  <a:srgbClr val="111111"/>
                </a:solidFill>
                <a:effectLst/>
              </a:rPr>
              <a:t>The mock test </a:t>
            </a:r>
            <a:r>
              <a:rPr lang="en-US" sz="3600" dirty="0">
                <a:solidFill>
                  <a:srgbClr val="111111"/>
                </a:solidFill>
              </a:rPr>
              <a:t>is available in the </a:t>
            </a:r>
            <a:r>
              <a:rPr lang="en-US" sz="3600" dirty="0">
                <a:solidFill>
                  <a:srgbClr val="111111"/>
                </a:solidFill>
                <a:hlinkClick r:id="rId2"/>
              </a:rPr>
              <a:t>CITS Demo and Test Site</a:t>
            </a:r>
            <a:r>
              <a:rPr lang="en-US" sz="3600" dirty="0">
                <a:solidFill>
                  <a:srgbClr val="111111"/>
                </a:solidFill>
              </a:rPr>
              <a:t>. Please self-enroll into the course </a:t>
            </a:r>
            <a:r>
              <a:rPr lang="en-US" sz="3600" i="0" dirty="0">
                <a:solidFill>
                  <a:srgbClr val="111111"/>
                </a:solidFill>
                <a:effectLst/>
              </a:rPr>
              <a:t>to check that you are able to use LockDown Browser to take the test.</a:t>
            </a:r>
          </a:p>
          <a:p>
            <a:pPr marL="360363" indent="-360363" algn="l">
              <a:buFont typeface="Arial" panose="020B0604020202020204" pitchFamily="34" charset="0"/>
              <a:buChar char="•"/>
            </a:pPr>
            <a:r>
              <a:rPr lang="en-US" sz="3600" i="0" dirty="0">
                <a:solidFill>
                  <a:srgbClr val="111111"/>
                </a:solidFill>
                <a:effectLst/>
              </a:rPr>
              <a:t>If you encounter any problem in using the </a:t>
            </a:r>
            <a:r>
              <a:rPr lang="en-US" sz="3600" i="0" dirty="0" err="1">
                <a:solidFill>
                  <a:srgbClr val="111111"/>
                </a:solidFill>
                <a:effectLst/>
              </a:rPr>
              <a:t>LockDown</a:t>
            </a:r>
            <a:r>
              <a:rPr lang="en-US" sz="3600" i="0" dirty="0">
                <a:solidFill>
                  <a:srgbClr val="111111"/>
                </a:solidFill>
                <a:effectLst/>
              </a:rPr>
              <a:t> Browser to access/complete the mock test, please log a case in the </a:t>
            </a:r>
            <a:r>
              <a:rPr lang="en-US" sz="3600" i="0" u="sng" dirty="0">
                <a:solidFill>
                  <a:srgbClr val="1874A4"/>
                </a:solidFill>
                <a:effectLst/>
                <a:hlinkClick r:id="rId3"/>
              </a:rPr>
              <a:t>Student ServiceNow Portal</a:t>
            </a:r>
            <a:r>
              <a:rPr lang="en-US" sz="3600" i="0" dirty="0">
                <a:solidFill>
                  <a:srgbClr val="111111"/>
                </a:solidFill>
                <a:effectLst/>
              </a:rPr>
              <a:t> so that we can follow up with you to resolve the issue.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F1CA1-5352-4689-951C-E13E86416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EF695-476A-4098-BF03-FE53C2873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80118-9121-47E1-B5A0-0B8FC169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52699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/>
          <p:cNvSpPr>
            <a:spLocks noGrp="1"/>
          </p:cNvSpPr>
          <p:nvPr>
            <p:ph type="title" idx="4294967295"/>
          </p:nvPr>
        </p:nvSpPr>
        <p:spPr>
          <a:xfrm>
            <a:off x="277181" y="19707"/>
            <a:ext cx="11198140" cy="608544"/>
          </a:xfrm>
        </p:spPr>
        <p:txBody>
          <a:bodyPr>
            <a:normAutofit/>
          </a:bodyPr>
          <a:lstStyle/>
          <a:p>
            <a:pPr>
              <a:tabLst>
                <a:tab pos="2065287" algn="l"/>
              </a:tabLst>
            </a:pPr>
            <a:r>
              <a:rPr lang="en-US" sz="2400" b="1" dirty="0">
                <a:cs typeface="Arial"/>
              </a:rPr>
              <a:t>Respondus Quick e-Guide: </a:t>
            </a:r>
            <a:r>
              <a:rPr lang="en-US" sz="2400" b="1" dirty="0">
                <a:solidFill>
                  <a:srgbClr val="AD0000"/>
                </a:solidFill>
                <a:cs typeface="Arial"/>
              </a:rPr>
              <a:t>Installing Respondus LockDown Browser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824"/>
            <a:ext cx="12192000" cy="0"/>
          </a:xfrm>
          <a:prstGeom prst="line">
            <a:avLst/>
          </a:prstGeom>
          <a:ln w="19050">
            <a:solidFill>
              <a:srgbClr val="AD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B4058B2-6EFF-4A41-A2E5-AEA553EA2CC0}"/>
              </a:ext>
            </a:extLst>
          </p:cNvPr>
          <p:cNvSpPr txBox="1"/>
          <p:nvPr/>
        </p:nvSpPr>
        <p:spPr>
          <a:xfrm>
            <a:off x="277180" y="611914"/>
            <a:ext cx="11444640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err="1">
                <a:latin typeface="Arial"/>
                <a:cs typeface="Arial"/>
              </a:rPr>
              <a:t>Respondus</a:t>
            </a:r>
            <a:r>
              <a:rPr lang="en-US" sz="1400" dirty="0">
                <a:latin typeface="Arial"/>
                <a:cs typeface="Arial"/>
              </a:rPr>
              <a:t> </a:t>
            </a:r>
            <a:r>
              <a:rPr lang="en-US" sz="1400" dirty="0" err="1">
                <a:latin typeface="Arial"/>
                <a:cs typeface="Arial"/>
              </a:rPr>
              <a:t>LockDown</a:t>
            </a:r>
            <a:r>
              <a:rPr lang="en-US" sz="1400" dirty="0">
                <a:latin typeface="Arial"/>
                <a:cs typeface="Arial"/>
              </a:rPr>
              <a:t> Browser is a web browser for students to take online tests in NTULearn in a lockdown test environment. This is to prevent students from accessing other web resources, messaging tools and computer functions such as Print and Print Screen during the test. </a:t>
            </a:r>
          </a:p>
        </p:txBody>
      </p:sp>
      <p:grpSp>
        <p:nvGrpSpPr>
          <p:cNvPr id="48" name="Group 47"/>
          <p:cNvGrpSpPr/>
          <p:nvPr/>
        </p:nvGrpSpPr>
        <p:grpSpPr>
          <a:xfrm>
            <a:off x="3452345" y="3339447"/>
            <a:ext cx="366219" cy="734770"/>
            <a:chOff x="1371103" y="2665150"/>
            <a:chExt cx="366219" cy="734770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E885F5BB-AFC3-5747-8CCA-9A3D0ACE11CD}"/>
                </a:ext>
              </a:extLst>
            </p:cNvPr>
            <p:cNvGrpSpPr/>
            <p:nvPr/>
          </p:nvGrpSpPr>
          <p:grpSpPr>
            <a:xfrm>
              <a:off x="1371103" y="2999810"/>
              <a:ext cx="366219" cy="400110"/>
              <a:chOff x="229979" y="5894739"/>
              <a:chExt cx="366219" cy="400110"/>
            </a:xfrm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DC8630B5-263C-CC4E-AB13-2C153F7BB589}"/>
                  </a:ext>
                </a:extLst>
              </p:cNvPr>
              <p:cNvSpPr/>
              <p:nvPr/>
            </p:nvSpPr>
            <p:spPr>
              <a:xfrm>
                <a:off x="247337" y="5929171"/>
                <a:ext cx="331502" cy="331247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AD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5ABB6D2-E31C-5A45-9F1A-DA35C20034D9}"/>
                  </a:ext>
                </a:extLst>
              </p:cNvPr>
              <p:cNvSpPr txBox="1"/>
              <p:nvPr/>
            </p:nvSpPr>
            <p:spPr>
              <a:xfrm>
                <a:off x="229979" y="5894739"/>
                <a:ext cx="3662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A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</p:txBody>
          </p:sp>
        </p:grpSp>
        <p:cxnSp>
          <p:nvCxnSpPr>
            <p:cNvPr id="50" name="Straight Arrow Connector 49"/>
            <p:cNvCxnSpPr/>
            <p:nvPr/>
          </p:nvCxnSpPr>
          <p:spPr>
            <a:xfrm flipV="1">
              <a:off x="1554212" y="2665150"/>
              <a:ext cx="0" cy="369092"/>
            </a:xfrm>
            <a:prstGeom prst="straightConnector1">
              <a:avLst/>
            </a:prstGeom>
            <a:ln>
              <a:solidFill>
                <a:srgbClr val="AD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155C8922-F3D7-6F47-A4FB-3E5DC92CCC2D}"/>
              </a:ext>
            </a:extLst>
          </p:cNvPr>
          <p:cNvSpPr txBox="1"/>
          <p:nvPr/>
        </p:nvSpPr>
        <p:spPr>
          <a:xfrm>
            <a:off x="277181" y="5547400"/>
            <a:ext cx="9460363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91" indent="-342891">
              <a:lnSpc>
                <a:spcPct val="150000"/>
              </a:lnSpc>
              <a:buFontTx/>
              <a:buAutoNum type="arabicPeriod"/>
            </a:pPr>
            <a:r>
              <a:rPr lang="en-US" sz="1400" dirty="0">
                <a:latin typeface="Arial"/>
                <a:cs typeface="Arial"/>
              </a:rPr>
              <a:t>Go to the website </a:t>
            </a:r>
            <a:r>
              <a:rPr lang="en-US" sz="1400" b="1" dirty="0">
                <a:solidFill>
                  <a:srgbClr val="C00000"/>
                </a:solidFill>
                <a:latin typeface="Arial"/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https://download.respondus.com/lockdown/download.php?id=946716216</a:t>
            </a:r>
            <a:r>
              <a:rPr lang="en-US" sz="1400" dirty="0">
                <a:latin typeface="Arial"/>
                <a:cs typeface="Arial"/>
              </a:rPr>
              <a:t>.</a:t>
            </a:r>
            <a:endParaRPr lang="en-US" sz="1400" b="1" dirty="0">
              <a:latin typeface="Arial"/>
              <a:cs typeface="Arial"/>
            </a:endParaRPr>
          </a:p>
          <a:p>
            <a:pPr marL="342891" indent="-342891">
              <a:lnSpc>
                <a:spcPct val="150000"/>
              </a:lnSpc>
              <a:buFontTx/>
              <a:buAutoNum type="arabicPeriod"/>
            </a:pPr>
            <a:r>
              <a:rPr lang="en-US" sz="1400" dirty="0">
                <a:latin typeface="Arial"/>
                <a:cs typeface="Arial"/>
              </a:rPr>
              <a:t>Click </a:t>
            </a:r>
            <a:r>
              <a:rPr lang="en-US" sz="1400" b="1" dirty="0">
                <a:solidFill>
                  <a:srgbClr val="AD0000"/>
                </a:solidFill>
                <a:latin typeface="Arial"/>
                <a:cs typeface="Arial"/>
              </a:rPr>
              <a:t>Install Now</a:t>
            </a:r>
            <a:r>
              <a:rPr lang="en-US" sz="1400" b="1" dirty="0">
                <a:latin typeface="Arial"/>
                <a:cs typeface="Arial"/>
              </a:rPr>
              <a:t> </a:t>
            </a:r>
            <a:r>
              <a:rPr lang="en-US" sz="1400" dirty="0">
                <a:latin typeface="Arial"/>
                <a:cs typeface="Arial"/>
              </a:rPr>
              <a:t>to download the installer.</a:t>
            </a:r>
          </a:p>
          <a:p>
            <a:pPr marL="342891" indent="-342891">
              <a:lnSpc>
                <a:spcPct val="150000"/>
              </a:lnSpc>
              <a:buFontTx/>
              <a:buAutoNum type="arabicPeriod"/>
            </a:pPr>
            <a:r>
              <a:rPr lang="en-US" sz="1400" dirty="0">
                <a:latin typeface="Arial"/>
                <a:cs typeface="Arial"/>
              </a:rPr>
              <a:t>Launch the installer and follow the on-screen instructions to install the application.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45FCBE5-681A-9A4E-8652-0EFAAD29A605}"/>
              </a:ext>
            </a:extLst>
          </p:cNvPr>
          <p:cNvGrpSpPr/>
          <p:nvPr/>
        </p:nvGrpSpPr>
        <p:grpSpPr>
          <a:xfrm>
            <a:off x="0" y="5088264"/>
            <a:ext cx="11257280" cy="412751"/>
            <a:chOff x="0" y="5088256"/>
            <a:chExt cx="11257280" cy="412750"/>
          </a:xfrm>
        </p:grpSpPr>
        <p:sp>
          <p:nvSpPr>
            <p:cNvPr id="63" name="Pentagon 62">
              <a:extLst>
                <a:ext uri="{FF2B5EF4-FFF2-40B4-BE49-F238E27FC236}">
                  <a16:creationId xmlns:a16="http://schemas.microsoft.com/office/drawing/2014/main" id="{DFC85D0E-EEE0-B44D-B898-5A9F5D192F1B}"/>
                </a:ext>
              </a:extLst>
            </p:cNvPr>
            <p:cNvSpPr/>
            <p:nvPr/>
          </p:nvSpPr>
          <p:spPr>
            <a:xfrm>
              <a:off x="0" y="5088256"/>
              <a:ext cx="11257280" cy="412750"/>
            </a:xfrm>
            <a:prstGeom prst="homePlat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F1360D0-7E61-0A45-8695-16DEB61551DF}"/>
                </a:ext>
              </a:extLst>
            </p:cNvPr>
            <p:cNvSpPr txBox="1"/>
            <p:nvPr/>
          </p:nvSpPr>
          <p:spPr>
            <a:xfrm>
              <a:off x="279283" y="5134651"/>
              <a:ext cx="9800351" cy="338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Steps </a:t>
              </a:r>
            </a:p>
          </p:txBody>
        </p:sp>
      </p:grp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EFACEF-739B-3A47-834C-04D8964FBE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485" y="1559893"/>
            <a:ext cx="5589703" cy="282313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DADE2B-31AE-AF4F-AD2D-B283BE9C98C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33630" y="1550742"/>
            <a:ext cx="5626471" cy="284170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81C8D4AC-C272-B343-A997-6BA371E0DF6F}"/>
              </a:ext>
            </a:extLst>
          </p:cNvPr>
          <p:cNvGrpSpPr/>
          <p:nvPr/>
        </p:nvGrpSpPr>
        <p:grpSpPr>
          <a:xfrm>
            <a:off x="4822156" y="4148821"/>
            <a:ext cx="366219" cy="664334"/>
            <a:chOff x="868190" y="2019153"/>
            <a:chExt cx="366219" cy="664334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FBDE9677-743F-A844-9E4F-DA57A0EA8345}"/>
                </a:ext>
              </a:extLst>
            </p:cNvPr>
            <p:cNvGrpSpPr/>
            <p:nvPr/>
          </p:nvGrpSpPr>
          <p:grpSpPr>
            <a:xfrm rot="60000">
              <a:off x="868190" y="2283377"/>
              <a:ext cx="366219" cy="400110"/>
              <a:chOff x="229979" y="5894739"/>
              <a:chExt cx="366219" cy="400110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A41BCE30-33C1-5D45-915E-61519B115F5A}"/>
                  </a:ext>
                </a:extLst>
              </p:cNvPr>
              <p:cNvSpPr/>
              <p:nvPr/>
            </p:nvSpPr>
            <p:spPr>
              <a:xfrm>
                <a:off x="247337" y="5929171"/>
                <a:ext cx="331502" cy="331247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AD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DC591D67-399A-764B-A654-BCC4A9BE3F87}"/>
                  </a:ext>
                </a:extLst>
              </p:cNvPr>
              <p:cNvSpPr txBox="1"/>
              <p:nvPr/>
            </p:nvSpPr>
            <p:spPr>
              <a:xfrm>
                <a:off x="229979" y="5894739"/>
                <a:ext cx="36621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AD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5F817B51-ACF2-CD4C-B9C0-D9FE23B46F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99" y="2019153"/>
              <a:ext cx="0" cy="295788"/>
            </a:xfrm>
            <a:prstGeom prst="straightConnector1">
              <a:avLst/>
            </a:prstGeom>
            <a:ln w="19050">
              <a:solidFill>
                <a:srgbClr val="AD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C7EA968-BE59-3048-A5A1-606FDECFA99F}"/>
              </a:ext>
            </a:extLst>
          </p:cNvPr>
          <p:cNvSpPr txBox="1"/>
          <p:nvPr/>
        </p:nvSpPr>
        <p:spPr>
          <a:xfrm>
            <a:off x="9301201" y="5518372"/>
            <a:ext cx="19560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C00000"/>
                </a:solidFill>
              </a:rPr>
              <a:t>Important:</a:t>
            </a:r>
          </a:p>
          <a:p>
            <a:r>
              <a:rPr lang="en-US" sz="1200" dirty="0">
                <a:solidFill>
                  <a:srgbClr val="C00000"/>
                </a:solidFill>
              </a:rPr>
              <a:t>You need System Administrator access right to the computer when using LockDown Browser.</a:t>
            </a:r>
          </a:p>
        </p:txBody>
      </p:sp>
    </p:spTree>
    <p:extLst>
      <p:ext uri="{BB962C8B-B14F-4D97-AF65-F5344CB8AC3E}">
        <p14:creationId xmlns:p14="http://schemas.microsoft.com/office/powerpoint/2010/main" val="898368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46944-E391-F844-87FD-1298BA959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</a:t>
            </a:r>
            <a:r>
              <a:rPr lang="en-US" dirty="0" err="1"/>
              <a:t>enrol</a:t>
            </a:r>
            <a:r>
              <a:rPr lang="en-US" dirty="0"/>
              <a:t> into CITS Demo and Test Site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07145-F41A-4541-9CA2-547C2C288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18B52-AD6A-4246-ACF7-6366841E9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9F584-60F0-2646-BEBE-9487EB5A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8</a:t>
            </a:fld>
            <a:endParaRPr lang="en-S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38BA00-B5DE-8945-8EC0-818A68E13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05" y="3192780"/>
            <a:ext cx="9427559" cy="30377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2F500D-5FDF-404C-935C-E42A2B309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842" y="5701358"/>
            <a:ext cx="1494074" cy="51358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323F58E-2BD7-DB40-A9F2-3EBBA617E6B2}"/>
              </a:ext>
            </a:extLst>
          </p:cNvPr>
          <p:cNvSpPr/>
          <p:nvPr/>
        </p:nvSpPr>
        <p:spPr>
          <a:xfrm>
            <a:off x="149525" y="835977"/>
            <a:ext cx="118049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1200" dirty="0"/>
              <a:t>Direct link to self-enrol to the course:</a:t>
            </a:r>
          </a:p>
          <a:p>
            <a:r>
              <a:rPr lang="en-SG" sz="1200" dirty="0">
                <a:hlinkClick r:id="rId4"/>
              </a:rPr>
              <a:t>https://ntulearn.ntu.edu.sg/webapps/blackboard/execute/enrollCourse?context=Course&amp;course_id=_312666_1</a:t>
            </a:r>
            <a:endParaRPr lang="en-SG" sz="1200" dirty="0"/>
          </a:p>
          <a:p>
            <a:endParaRPr lang="en-US" sz="1200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1771EC96-E916-1C44-92C6-AD4979B51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28505" y="1358584"/>
            <a:ext cx="9225013" cy="14029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3032B6-E1CB-9748-987F-521539FA7D11}"/>
              </a:ext>
            </a:extLst>
          </p:cNvPr>
          <p:cNvSpPr txBox="1"/>
          <p:nvPr/>
        </p:nvSpPr>
        <p:spPr>
          <a:xfrm>
            <a:off x="451104" y="2810789"/>
            <a:ext cx="10715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1. Go to the Course tab and search for ‘</a:t>
            </a:r>
            <a:r>
              <a:rPr lang="en-US" b="1" dirty="0">
                <a:solidFill>
                  <a:srgbClr val="C00000"/>
                </a:solidFill>
              </a:rPr>
              <a:t>CITS Demo</a:t>
            </a:r>
            <a:r>
              <a:rPr lang="en-US" dirty="0">
                <a:solidFill>
                  <a:srgbClr val="C00000"/>
                </a:solidFill>
              </a:rPr>
              <a:t>’ in the Search for courses which allow self-enrollment module.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3A8043-2C6F-984C-84B6-54CAD1DD2069}"/>
              </a:ext>
            </a:extLst>
          </p:cNvPr>
          <p:cNvSpPr txBox="1"/>
          <p:nvPr/>
        </p:nvSpPr>
        <p:spPr>
          <a:xfrm>
            <a:off x="1233734" y="6198772"/>
            <a:ext cx="6170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2. Click the contextual menu next to Course ID and select </a:t>
            </a:r>
            <a:r>
              <a:rPr lang="en-US" b="1" dirty="0">
                <a:solidFill>
                  <a:srgbClr val="C00000"/>
                </a:solidFill>
              </a:rPr>
              <a:t>Enroll</a:t>
            </a:r>
            <a:r>
              <a:rPr lang="en-US" dirty="0">
                <a:solidFill>
                  <a:srgbClr val="C0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1230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46944-E391-F844-87FD-1298BA959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</a:t>
            </a:r>
            <a:r>
              <a:rPr lang="en-US" dirty="0" err="1"/>
              <a:t>enrol</a:t>
            </a:r>
            <a:r>
              <a:rPr lang="en-US" dirty="0"/>
              <a:t> into CITS Demo and Test Site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07145-F41A-4541-9CA2-547C2C288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74020-5EE1-4ECB-B576-2743323553A1}" type="datetime1">
              <a:rPr lang="en-US" smtClean="0"/>
              <a:t>8/26/20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18B52-AD6A-4246-ACF7-6366841E9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NTU-CONFIDENTIAL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9F584-60F0-2646-BEBE-9487EB5A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6B990F-C8E3-4234-A8AB-A454C8B6CA3E}" type="slidenum">
              <a:rPr lang="en-SG" smtClean="0"/>
              <a:t>9</a:t>
            </a:fld>
            <a:endParaRPr lang="en-SG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F88794-EAAA-ED4B-AE9C-205C39C496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851"/>
          <a:stretch/>
        </p:blipFill>
        <p:spPr>
          <a:xfrm>
            <a:off x="254456" y="4228475"/>
            <a:ext cx="3418478" cy="187379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3032B6-E1CB-9748-987F-521539FA7D11}"/>
              </a:ext>
            </a:extLst>
          </p:cNvPr>
          <p:cNvSpPr txBox="1"/>
          <p:nvPr/>
        </p:nvSpPr>
        <p:spPr>
          <a:xfrm>
            <a:off x="10070567" y="3429000"/>
            <a:ext cx="2264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3. Click </a:t>
            </a:r>
            <a:r>
              <a:rPr lang="en-US" b="1" dirty="0">
                <a:solidFill>
                  <a:srgbClr val="C00000"/>
                </a:solidFill>
              </a:rPr>
              <a:t>Submit </a:t>
            </a:r>
            <a:r>
              <a:rPr lang="en-US" dirty="0">
                <a:solidFill>
                  <a:srgbClr val="C00000"/>
                </a:solidFill>
              </a:rPr>
              <a:t>to enroll into the course.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3A8043-2C6F-984C-84B6-54CAD1DD2069}"/>
              </a:ext>
            </a:extLst>
          </p:cNvPr>
          <p:cNvSpPr txBox="1"/>
          <p:nvPr/>
        </p:nvSpPr>
        <p:spPr>
          <a:xfrm>
            <a:off x="3781028" y="5657258"/>
            <a:ext cx="8573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4. Click the course link in the </a:t>
            </a:r>
            <a:r>
              <a:rPr lang="en-US" b="1" dirty="0">
                <a:solidFill>
                  <a:srgbClr val="C00000"/>
                </a:solidFill>
              </a:rPr>
              <a:t>Course List </a:t>
            </a:r>
            <a:r>
              <a:rPr lang="en-US" dirty="0">
                <a:solidFill>
                  <a:srgbClr val="C00000"/>
                </a:solidFill>
              </a:rPr>
              <a:t>module in My Institution tab to enter the course.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BAC7CFB-B039-1C43-AB48-3BF93ACA0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456" y="1016076"/>
            <a:ext cx="9673798" cy="296931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923141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NTU Theme v8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TU Theme v8" id="{879F2161-20C9-4A40-9EF0-D14B530565D5}" vid="{C2BE02B4-9B0D-4C3F-88F7-992F81D571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F58A5E58EB404F83BD910D2E485D53" ma:contentTypeVersion="0" ma:contentTypeDescription="Create a new document." ma:contentTypeScope="" ma:versionID="f8938121030dccf993f0e7abc5b06d5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C3CCA1-EB05-4036-B3D4-908CF8D3F4A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7DCFB2-725F-4A8B-B014-475D430B064A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6F6211D-50F7-4761-B687-4CF32D87B435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1828</Words>
  <Application>Microsoft Macintosh PowerPoint</Application>
  <PresentationFormat>Widescreen</PresentationFormat>
  <Paragraphs>187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Segoe UI</vt:lpstr>
      <vt:lpstr>Arial</vt:lpstr>
      <vt:lpstr>Calibri</vt:lpstr>
      <vt:lpstr>Calibri Light</vt:lpstr>
      <vt:lpstr>Wingdings</vt:lpstr>
      <vt:lpstr>NTU Theme v8</vt:lpstr>
      <vt:lpstr>Using Respondus LockDown Browser and Monitor for Online Test (Student Guide)</vt:lpstr>
      <vt:lpstr>Using Respondus LockDown Browser and Monitor for Online Test</vt:lpstr>
      <vt:lpstr>Instructions</vt:lpstr>
      <vt:lpstr>You must do the following </vt:lpstr>
      <vt:lpstr>Student Activities’ Workflow</vt:lpstr>
      <vt:lpstr>Setting Up Respondus Lockdown Browser</vt:lpstr>
      <vt:lpstr>Respondus Quick e-Guide: Installing Respondus LockDown Browser</vt:lpstr>
      <vt:lpstr>Self-enrol into CITS Demo and Test Site</vt:lpstr>
      <vt:lpstr>Self-enrol into CITS Demo and Test Site</vt:lpstr>
      <vt:lpstr>Self-enrol into CITS Demo and Test Site</vt:lpstr>
      <vt:lpstr>Self-enrol into CITS Demo and Test Site</vt:lpstr>
      <vt:lpstr>Respondus Quick e-Guide: Using Respondus LockDown Browser to take Test in                                                   NTULearn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Trouble shooting</vt:lpstr>
      <vt:lpstr>Common Errors When Taking Online Test using LockDown Browser and What to Do</vt:lpstr>
      <vt:lpstr>Troubleshooting ‘Problem with Test Options for this Exam’ Error</vt:lpstr>
      <vt:lpstr>Online Test Rules</vt:lpstr>
      <vt:lpstr>The Test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QET reminders for students</dc:title>
  <dc:creator>Susan Khoo</dc:creator>
  <cp:lastModifiedBy>Chan Lay Kock</cp:lastModifiedBy>
  <cp:revision>25</cp:revision>
  <dcterms:created xsi:type="dcterms:W3CDTF">2020-07-30T11:10:28Z</dcterms:created>
  <dcterms:modified xsi:type="dcterms:W3CDTF">2020-08-26T08:35:44Z</dcterms:modified>
</cp:coreProperties>
</file>

<file path=docProps/thumbnail.jpeg>
</file>